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8" r:id="rId2"/>
    <p:sldMasterId id="2147483666" r:id="rId3"/>
  </p:sldMasterIdLst>
  <p:notesMasterIdLst>
    <p:notesMasterId r:id="rId28"/>
  </p:notesMasterIdLst>
  <p:sldIdLst>
    <p:sldId id="257" r:id="rId4"/>
    <p:sldId id="680" r:id="rId5"/>
    <p:sldId id="681" r:id="rId6"/>
    <p:sldId id="683" r:id="rId7"/>
    <p:sldId id="685" r:id="rId8"/>
    <p:sldId id="686" r:id="rId9"/>
    <p:sldId id="687" r:id="rId10"/>
    <p:sldId id="688" r:id="rId11"/>
    <p:sldId id="689" r:id="rId12"/>
    <p:sldId id="699" r:id="rId13"/>
    <p:sldId id="692" r:id="rId14"/>
    <p:sldId id="693" r:id="rId15"/>
    <p:sldId id="712" r:id="rId16"/>
    <p:sldId id="713" r:id="rId17"/>
    <p:sldId id="714" r:id="rId18"/>
    <p:sldId id="691" r:id="rId19"/>
    <p:sldId id="711" r:id="rId20"/>
    <p:sldId id="700" r:id="rId21"/>
    <p:sldId id="715" r:id="rId22"/>
    <p:sldId id="701" r:id="rId23"/>
    <p:sldId id="702" r:id="rId24"/>
    <p:sldId id="703" r:id="rId25"/>
    <p:sldId id="704" r:id="rId26"/>
    <p:sldId id="706" r:id="rId27"/>
  </p:sldIdLst>
  <p:sldSz cx="9906000" cy="6858000" type="A4"/>
  <p:notesSz cx="9144000" cy="6858000"/>
  <p:custDataLst>
    <p:tags r:id="rId29"/>
  </p:custDataLst>
  <p:defaultTextStyle>
    <a:defPPr>
      <a:defRPr lang="nl-BE"/>
    </a:defPPr>
    <a:lvl1pPr mar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>
          <p15:clr>
            <a:srgbClr val="A4A3A4"/>
          </p15:clr>
        </p15:guide>
        <p15:guide id="2" pos="275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ït Abderrahim Hamid" initials="AAH" lastIdx="4" clrIdx="0">
    <p:extLst>
      <p:ext uri="{19B8F6BF-5375-455C-9EA6-DF929625EA0E}">
        <p15:presenceInfo xmlns:p15="http://schemas.microsoft.com/office/powerpoint/2012/main" userId="S-1-5-21-2143564435-1125984783-857296014-1169" providerId="AD"/>
      </p:ext>
    </p:extLst>
  </p:cmAuthor>
  <p:cmAuthor id="2" name="Carmen Angulo" initials="maperez" lastIdx="4" clrIdx="1">
    <p:extLst>
      <p:ext uri="{19B8F6BF-5375-455C-9EA6-DF929625EA0E}">
        <p15:presenceInfo xmlns:p15="http://schemas.microsoft.com/office/powerpoint/2012/main" userId="Carmen Angul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C3"/>
    <a:srgbClr val="F36D47"/>
    <a:srgbClr val="FF7C80"/>
    <a:srgbClr val="F3663F"/>
    <a:srgbClr val="FFCC99"/>
    <a:srgbClr val="3E8FCD"/>
    <a:srgbClr val="898989"/>
    <a:srgbClr val="0DA9FF"/>
    <a:srgbClr val="FFFF99"/>
    <a:srgbClr val="96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07" autoAdjust="0"/>
    <p:restoredTop sz="80467" autoAdjust="0"/>
  </p:normalViewPr>
  <p:slideViewPr>
    <p:cSldViewPr>
      <p:cViewPr varScale="1">
        <p:scale>
          <a:sx n="76" d="100"/>
          <a:sy n="76" d="100"/>
        </p:scale>
        <p:origin x="1771" y="48"/>
      </p:cViewPr>
      <p:guideLst>
        <p:guide orient="horz" pos="1207"/>
        <p:guide pos="27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BC57B-3E7E-469D-8403-91A719FB33F3}" type="datetimeFigureOut">
              <a:rPr lang="nl-BE" smtClean="0"/>
              <a:t>12/06/2018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426AA-B911-4315-8B16-824FEF6D4B6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1016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15975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28913" y="522288"/>
            <a:ext cx="3689350" cy="2555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426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426AA-B911-4315-8B16-824FEF6D4B62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305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7075" y="754063"/>
            <a:ext cx="5345113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8293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16090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8525" y="676275"/>
            <a:ext cx="4770438" cy="3303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2621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8525" y="676275"/>
            <a:ext cx="4770438" cy="3303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374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669925"/>
            <a:ext cx="4730750" cy="3276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7031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669925"/>
            <a:ext cx="4730750" cy="3276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671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669925"/>
            <a:ext cx="4730750" cy="3276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0325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426AA-B911-4315-8B16-824FEF6D4B62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808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>
            <a:spLocks/>
          </p:cNvSpPr>
          <p:nvPr userDrawn="1"/>
        </p:nvSpPr>
        <p:spPr bwMode="auto">
          <a:xfrm>
            <a:off x="404677" y="1988840"/>
            <a:ext cx="9096646" cy="182420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E8FC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300">
                <a:solidFill>
                  <a:schemeClr val="tx1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BE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63684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442566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241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7169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82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>
            <a:spLocks/>
          </p:cNvSpPr>
          <p:nvPr userDrawn="1"/>
        </p:nvSpPr>
        <p:spPr bwMode="auto">
          <a:xfrm>
            <a:off x="412750" y="989681"/>
            <a:ext cx="9096646" cy="5391648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8317894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66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5300" y="1141545"/>
            <a:ext cx="8915400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72764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1508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3271044" y="989681"/>
            <a:ext cx="6238352" cy="5391647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pPr lvl="0"/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6" name="Rounded Rectangle 5"/>
          <p:cNvSpPr>
            <a:spLocks/>
          </p:cNvSpPr>
          <p:nvPr userDrawn="1"/>
        </p:nvSpPr>
        <p:spPr bwMode="auto">
          <a:xfrm>
            <a:off x="412750" y="989683"/>
            <a:ext cx="2693194" cy="5391646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06506" y="1124744"/>
            <a:ext cx="2496277" cy="864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 b="1">
                <a:solidFill>
                  <a:schemeClr val="tx1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BE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392827" y="1141545"/>
            <a:ext cx="5928659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23419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412751" y="1028734"/>
            <a:ext cx="6183319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8" name="Rounded Rectangle 7"/>
          <p:cNvSpPr>
            <a:spLocks/>
          </p:cNvSpPr>
          <p:nvPr userDrawn="1"/>
        </p:nvSpPr>
        <p:spPr bwMode="auto">
          <a:xfrm>
            <a:off x="6769065" y="1046401"/>
            <a:ext cx="2693194" cy="5283355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867522" y="1124744"/>
            <a:ext cx="2496277" cy="864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 b="1">
                <a:solidFill>
                  <a:schemeClr val="tx1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BE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40079" y="1141545"/>
            <a:ext cx="5928659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87313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>
            <a:spLocks/>
          </p:cNvSpPr>
          <p:nvPr userDrawn="1"/>
        </p:nvSpPr>
        <p:spPr bwMode="auto">
          <a:xfrm>
            <a:off x="4981690" y="1028734"/>
            <a:ext cx="4462240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4"/>
          </p:nvPr>
        </p:nvSpPr>
        <p:spPr>
          <a:xfrm>
            <a:off x="5109018" y="1141545"/>
            <a:ext cx="4178894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412751" y="1028734"/>
            <a:ext cx="4462240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40079" y="1141545"/>
            <a:ext cx="4178894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38593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>
            <a:spLocks/>
          </p:cNvSpPr>
          <p:nvPr userDrawn="1"/>
        </p:nvSpPr>
        <p:spPr bwMode="auto">
          <a:xfrm>
            <a:off x="4981690" y="1213398"/>
            <a:ext cx="4462240" cy="511635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412751" y="1213398"/>
            <a:ext cx="4462240" cy="511635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40079" y="1604797"/>
            <a:ext cx="4178894" cy="4706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5135131" y="1604797"/>
            <a:ext cx="4178894" cy="4706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522994" y="1021376"/>
            <a:ext cx="4195981" cy="487411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>
            <a:defPPr>
              <a:defRPr lang="nl-BE"/>
            </a:defPPr>
            <a:lvl1pPr algn="ctr">
              <a:defRPr sz="1200"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pPr lvl="0"/>
            <a:endParaRPr lang="en-US" sz="1900" dirty="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5125505" y="1021376"/>
            <a:ext cx="4195981" cy="487411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>
            <a:defPPr>
              <a:defRPr lang="nl-BE"/>
            </a:defPPr>
            <a:lvl1pPr algn="ctr">
              <a:defRPr sz="1200"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pPr lvl="0"/>
            <a:endParaRPr lang="en-US" sz="1800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28464" y="2420888"/>
            <a:ext cx="14401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err="1" smtClean="0">
              <a:solidFill>
                <a:schemeClr val="bg1"/>
              </a:solidFill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5"/>
          </p:nvPr>
        </p:nvSpPr>
        <p:spPr>
          <a:xfrm>
            <a:off x="632520" y="1073456"/>
            <a:ext cx="3960440" cy="383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600" b="1">
                <a:solidFill>
                  <a:schemeClr val="bg1"/>
                </a:solidFill>
                <a:latin typeface="+mj-lt"/>
              </a:defRPr>
            </a:lvl2pPr>
            <a:lvl3pPr>
              <a:defRPr sz="1400" b="1">
                <a:solidFill>
                  <a:schemeClr val="bg1"/>
                </a:solidFill>
                <a:latin typeface="+mj-lt"/>
              </a:defRPr>
            </a:lvl3pPr>
            <a:lvl4pPr>
              <a:defRPr sz="1400" b="1">
                <a:solidFill>
                  <a:schemeClr val="bg1"/>
                </a:solidFill>
                <a:latin typeface="+mj-lt"/>
              </a:defRPr>
            </a:lvl4pPr>
            <a:lvl5pPr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5232590" y="1073456"/>
            <a:ext cx="3960440" cy="383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600" b="1">
                <a:solidFill>
                  <a:schemeClr val="bg1"/>
                </a:solidFill>
                <a:latin typeface="+mj-lt"/>
              </a:defRPr>
            </a:lvl2pPr>
            <a:lvl3pPr>
              <a:defRPr sz="1400" b="1">
                <a:solidFill>
                  <a:schemeClr val="bg1"/>
                </a:solidFill>
                <a:latin typeface="+mj-lt"/>
              </a:defRPr>
            </a:lvl3pPr>
            <a:lvl4pPr>
              <a:defRPr sz="1400" b="1">
                <a:solidFill>
                  <a:schemeClr val="bg1"/>
                </a:solidFill>
                <a:latin typeface="+mj-lt"/>
              </a:defRPr>
            </a:lvl4pPr>
            <a:lvl5pPr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1090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/>
          </p:cNvSpPr>
          <p:nvPr userDrawn="1"/>
        </p:nvSpPr>
        <p:spPr bwMode="auto">
          <a:xfrm>
            <a:off x="412751" y="1028733"/>
            <a:ext cx="9031179" cy="2592288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412751" y="3717033"/>
            <a:ext cx="9031179" cy="259228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40078" y="3856616"/>
            <a:ext cx="8781407" cy="23131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540078" y="1192299"/>
            <a:ext cx="8781407" cy="22651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90009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91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52703" r="15036" b="-5856"/>
          <a:stretch/>
        </p:blipFill>
        <p:spPr bwMode="auto">
          <a:xfrm>
            <a:off x="1" y="0"/>
            <a:ext cx="9905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111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4.vml"/><Relationship Id="rId7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tags" Target="../tags/tag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50000" r="17797" b="-3153"/>
          <a:stretch/>
        </p:blipFill>
        <p:spPr bwMode="auto">
          <a:xfrm rot="10800000">
            <a:off x="0" y="5716456"/>
            <a:ext cx="9905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442316092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221" name="think-cell Slide" r:id="rId14" imgW="216" imgH="216" progId="TCLayout.ActiveDocument.1">
                  <p:embed/>
                </p:oleObj>
              </mc:Choice>
              <mc:Fallback>
                <p:oleObj name="think-cell Slide" r:id="rId1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52703" r="15036" b="-5856"/>
          <a:stretch/>
        </p:blipFill>
        <p:spPr bwMode="auto">
          <a:xfrm>
            <a:off x="1" y="0"/>
            <a:ext cx="9905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 userDrawn="1"/>
        </p:nvSpPr>
        <p:spPr bwMode="auto">
          <a:xfrm>
            <a:off x="8481392" y="6705654"/>
            <a:ext cx="1352600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700" b="0" dirty="0" smtClean="0">
                <a:solidFill>
                  <a:srgbClr val="898989"/>
                </a:solidFill>
                <a:latin typeface="+mj-lt"/>
              </a:rPr>
              <a:t>Copyright</a:t>
            </a:r>
            <a:r>
              <a:rPr lang="en-GB" sz="700" b="0" baseline="0" dirty="0" smtClean="0">
                <a:solidFill>
                  <a:srgbClr val="898989"/>
                </a:solidFill>
                <a:latin typeface="+mj-lt"/>
              </a:rPr>
              <a:t> </a:t>
            </a:r>
            <a:r>
              <a:rPr lang="en-GB" sz="700" b="0" dirty="0" smtClean="0">
                <a:solidFill>
                  <a:srgbClr val="898989"/>
                </a:solidFill>
                <a:latin typeface="+mj-lt"/>
              </a:rPr>
              <a:t>© 2017</a:t>
            </a:r>
            <a:r>
              <a:rPr lang="en-GB" sz="700" b="0" baseline="0" dirty="0" smtClean="0">
                <a:solidFill>
                  <a:srgbClr val="898989"/>
                </a:solidFill>
                <a:latin typeface="+mj-lt"/>
              </a:rPr>
              <a:t> </a:t>
            </a:r>
            <a:r>
              <a:rPr lang="en-GB" sz="700" b="0" dirty="0" err="1" smtClean="0">
                <a:solidFill>
                  <a:srgbClr val="898989"/>
                </a:solidFill>
                <a:latin typeface="+mj-lt"/>
              </a:rPr>
              <a:t>SCK•CEN</a:t>
            </a:r>
            <a:endParaRPr lang="en-GB" sz="700" b="0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 userDrawn="1"/>
        </p:nvSpPr>
        <p:spPr bwMode="auto">
          <a:xfrm>
            <a:off x="8481392" y="6574429"/>
            <a:ext cx="135260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9CD9413-B2A0-4D48-9D45-C313C489C51C}" type="slidenum">
              <a:rPr lang="nl-BE" sz="800" smtClean="0">
                <a:solidFill>
                  <a:srgbClr val="898989"/>
                </a:solidFill>
              </a:rPr>
              <a:pPr algn="r"/>
              <a:t>‹#›</a:t>
            </a:fld>
            <a:endParaRPr lang="nl-BE" sz="800" dirty="0">
              <a:solidFill>
                <a:srgbClr val="898989"/>
              </a:solidFill>
            </a:endParaRPr>
          </a:p>
        </p:txBody>
      </p:sp>
      <p:sp>
        <p:nvSpPr>
          <p:cNvPr id="8" name="TextBox 7" title="AlexandriaReference"/>
          <p:cNvSpPr txBox="1"/>
          <p:nvPr userDrawn="1"/>
        </p:nvSpPr>
        <p:spPr>
          <a:xfrm>
            <a:off x="4083647" y="6552773"/>
            <a:ext cx="1738707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lang="nl-BE" sz="700" b="0" kern="1200" noProof="0" smtClean="0">
                <a:solidFill>
                  <a:srgbClr val="898989"/>
                </a:solidFill>
                <a:latin typeface="+mj-lt"/>
                <a:ea typeface="+mn-ea"/>
                <a:cs typeface="+mn-cs"/>
              </a:rPr>
              <a:t>SCK•CEN/26981250</a:t>
            </a:r>
            <a:endParaRPr lang="nl-BE" sz="700" b="0" kern="1200" noProof="0" dirty="0" smtClean="0">
              <a:solidFill>
                <a:srgbClr val="898989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" name="TextBox 10" title="AlexandriaDistributionLimitations"/>
          <p:cNvSpPr txBox="1"/>
          <p:nvPr userDrawn="1"/>
        </p:nvSpPr>
        <p:spPr>
          <a:xfrm>
            <a:off x="3654723" y="6672267"/>
            <a:ext cx="2596555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lang="nl-BE" sz="700" b="0" kern="1200" noProof="0" smtClean="0">
                <a:solidFill>
                  <a:srgbClr val="898989"/>
                </a:solidFill>
                <a:latin typeface="+mj-lt"/>
                <a:ea typeface="+mn-ea"/>
                <a:cs typeface="+mn-cs"/>
              </a:rPr>
              <a:t>ISC: Restricted</a:t>
            </a:r>
            <a:endParaRPr lang="nl-BE" sz="700" b="0" kern="1200" noProof="0" dirty="0" smtClean="0">
              <a:solidFill>
                <a:srgbClr val="898989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6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0" r:id="rId4"/>
    <p:sldLayoutId id="2147483661" r:id="rId5"/>
    <p:sldLayoutId id="2147483662" r:id="rId6"/>
    <p:sldLayoutId id="2147483664" r:id="rId7"/>
    <p:sldLayoutId id="2147483663" r:id="rId8"/>
    <p:sldLayoutId id="2147483668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1072866" rtl="0" eaLnBrk="1" latinLnBrk="0" hangingPunct="1">
        <a:spcBef>
          <a:spcPct val="0"/>
        </a:spcBef>
        <a:buNone/>
        <a:defRPr lang="nl-BE" sz="2400" b="1" kern="0" dirty="0">
          <a:solidFill>
            <a:srgbClr val="3E8FCD"/>
          </a:solidFill>
          <a:latin typeface="Segoe UI" pitchFamily="34" charset="0"/>
          <a:ea typeface="Segoe UI" pitchFamily="34" charset="0"/>
          <a:cs typeface="Segoe UI" pitchFamily="34" charset="0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3E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553393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217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50000" r="17797" b="-3153"/>
          <a:stretch/>
        </p:blipFill>
        <p:spPr bwMode="auto">
          <a:xfrm rot="10800000">
            <a:off x="2" y="5716456"/>
            <a:ext cx="9905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52703" r="15036" b="-5856"/>
          <a:stretch/>
        </p:blipFill>
        <p:spPr bwMode="auto">
          <a:xfrm>
            <a:off x="1" y="0"/>
            <a:ext cx="9905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09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1072866" rtl="0" eaLnBrk="1" latinLnBrk="0" hangingPunct="1">
        <a:spcBef>
          <a:spcPct val="0"/>
        </a:spcBef>
        <a:buNone/>
        <a:defRPr lang="nl-BE" sz="3100" b="1" kern="0" dirty="0">
          <a:solidFill>
            <a:srgbClr val="007DC3"/>
          </a:solidFill>
          <a:latin typeface="Segoe UI" pitchFamily="34" charset="0"/>
          <a:ea typeface="Segoe UI" pitchFamily="34" charset="0"/>
          <a:cs typeface="Segoe UI" pitchFamily="34" charset="0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Clr>
          <a:schemeClr val="accent2"/>
        </a:buClr>
        <a:buSzPct val="150000"/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Clr>
          <a:schemeClr val="accent3"/>
        </a:buClr>
        <a:buSzPct val="150000"/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Clr>
          <a:schemeClr val="accent4"/>
        </a:buClr>
        <a:buSzPct val="15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Clr>
          <a:schemeClr val="accent5"/>
        </a:buClr>
        <a:buSzPct val="150000"/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Clr>
          <a:schemeClr val="accent6"/>
        </a:buClr>
        <a:buSzPct val="150000"/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ALEXANDRIA INTEGRATION</a:t>
            </a:r>
            <a:br>
              <a:rPr lang="en-US" dirty="0" smtClean="0"/>
            </a:br>
            <a:r>
              <a:rPr lang="en-US" dirty="0" smtClean="0"/>
              <a:t>Do not delete this master!</a:t>
            </a:r>
            <a:endParaRPr lang="nl-BE" dirty="0"/>
          </a:p>
        </p:txBody>
      </p:sp>
      <p:sp>
        <p:nvSpPr>
          <p:cNvPr id="8" name="TextBox 7" title="AlexandriaReference"/>
          <p:cNvSpPr txBox="1"/>
          <p:nvPr userDrawn="1"/>
        </p:nvSpPr>
        <p:spPr>
          <a:xfrm>
            <a:off x="622005" y="1658678"/>
            <a:ext cx="15873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Attributes_Short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  <p:sp>
        <p:nvSpPr>
          <p:cNvPr id="4" name="TextBox 3" title="AlexandriaSecurltyClearance"/>
          <p:cNvSpPr txBox="1"/>
          <p:nvPr userDrawn="1"/>
        </p:nvSpPr>
        <p:spPr>
          <a:xfrm>
            <a:off x="2209305" y="2575110"/>
            <a:ext cx="15873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[Security Clearance]</a:t>
            </a:r>
          </a:p>
        </p:txBody>
      </p:sp>
      <p:sp>
        <p:nvSpPr>
          <p:cNvPr id="5" name="TextBox 4" title="AlexandriaDistributionLimitations"/>
          <p:cNvSpPr txBox="1"/>
          <p:nvPr userDrawn="1"/>
        </p:nvSpPr>
        <p:spPr>
          <a:xfrm>
            <a:off x="3796605" y="1658678"/>
            <a:ext cx="15873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[Common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Attributes_Information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Security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Classification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]</a:t>
            </a:r>
          </a:p>
        </p:txBody>
      </p:sp>
      <p:sp>
        <p:nvSpPr>
          <p:cNvPr id="6" name="TextBox 5" title="AlexandriaEventAttributes"/>
          <p:cNvSpPr txBox="1"/>
          <p:nvPr userDrawn="1"/>
        </p:nvSpPr>
        <p:spPr>
          <a:xfrm>
            <a:off x="2002161" y="3013157"/>
            <a:ext cx="5029553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[Event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Attributes_Event_Event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Name]</a:t>
            </a:r>
          </a:p>
        </p:txBody>
      </p:sp>
      <p:sp>
        <p:nvSpPr>
          <p:cNvPr id="9" name="TextBox 8" title="AlexandriaAlternativeReference"/>
          <p:cNvSpPr txBox="1"/>
          <p:nvPr userDrawn="1"/>
        </p:nvSpPr>
        <p:spPr>
          <a:xfrm>
            <a:off x="2002161" y="1661549"/>
            <a:ext cx="15873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Attributes_Alternative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</p:spTree>
    <p:extLst>
      <p:ext uri="{BB962C8B-B14F-4D97-AF65-F5344CB8AC3E}">
        <p14:creationId xmlns:p14="http://schemas.microsoft.com/office/powerpoint/2010/main" val="415559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microsoft.com/office/2007/relationships/hdphoto" Target="../media/hdphoto1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jpeg"/><Relationship Id="rId10" Type="http://schemas.microsoft.com/office/2007/relationships/hdphoto" Target="../media/hdphoto2.wdp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14.xml"/><Relationship Id="rId7" Type="http://schemas.openxmlformats.org/officeDocument/2006/relationships/image" Target="../media/image18.emf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11" Type="http://schemas.openxmlformats.org/officeDocument/2006/relationships/image" Target="../media/image13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0.xml"/><Relationship Id="rId7" Type="http://schemas.openxmlformats.org/officeDocument/2006/relationships/image" Target="../media/image18.emf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2.xml"/><Relationship Id="rId7" Type="http://schemas.openxmlformats.org/officeDocument/2006/relationships/image" Target="../media/image18.emf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587320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00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64568" y="3429000"/>
            <a:ext cx="7848872" cy="2462824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just"/>
            <a:r>
              <a:rPr lang="en-US" sz="2700" b="1" dirty="0" smtClean="0">
                <a:solidFill>
                  <a:schemeClr val="bg2"/>
                </a:solidFill>
                <a:latin typeface="Segoe UI Light" panose="020B0502040204020203" pitchFamily="34" charset="0"/>
              </a:rPr>
              <a:t>The MYRRHA 100 MeV Accelerator</a:t>
            </a:r>
          </a:p>
          <a:p>
            <a:pPr algn="just"/>
            <a:endParaRPr lang="en-US" dirty="0" smtClean="0">
              <a:solidFill>
                <a:schemeClr val="bg2"/>
              </a:solidFill>
            </a:endParaRPr>
          </a:p>
          <a:p>
            <a:pPr algn="just"/>
            <a:r>
              <a:rPr lang="en-GB" sz="2400" dirty="0" smtClean="0">
                <a:solidFill>
                  <a:schemeClr val="bg2"/>
                </a:solidFill>
              </a:rPr>
              <a:t>Dr. Carmen Angulo</a:t>
            </a:r>
          </a:p>
          <a:p>
            <a:pPr algn="just"/>
            <a:r>
              <a:rPr lang="en-GB" sz="1800" dirty="0" smtClean="0">
                <a:solidFill>
                  <a:schemeClr val="bg2"/>
                </a:solidFill>
              </a:rPr>
              <a:t>MINERVA in MYRRHA Phase 1 – Project </a:t>
            </a:r>
            <a:r>
              <a:rPr lang="en-GB" sz="1800" dirty="0">
                <a:solidFill>
                  <a:schemeClr val="bg2"/>
                </a:solidFill>
              </a:rPr>
              <a:t>Manager</a:t>
            </a:r>
          </a:p>
          <a:p>
            <a:pPr algn="just"/>
            <a:r>
              <a:rPr lang="en-GB" sz="1800" dirty="0" smtClean="0">
                <a:solidFill>
                  <a:schemeClr val="bg2"/>
                </a:solidFill>
              </a:rPr>
              <a:t>SCK•CEN, </a:t>
            </a:r>
            <a:r>
              <a:rPr lang="en-GB" sz="1800" dirty="0" err="1" smtClean="0">
                <a:solidFill>
                  <a:schemeClr val="bg2"/>
                </a:solidFill>
              </a:rPr>
              <a:t>Mol</a:t>
            </a:r>
            <a:r>
              <a:rPr lang="en-GB" sz="1800" dirty="0" smtClean="0">
                <a:solidFill>
                  <a:schemeClr val="bg2"/>
                </a:solidFill>
              </a:rPr>
              <a:t>, Belgium</a:t>
            </a:r>
            <a:endParaRPr lang="en-US" sz="1800" dirty="0" smtClean="0">
              <a:solidFill>
                <a:schemeClr val="bg2"/>
              </a:solidFill>
            </a:endParaRPr>
          </a:p>
          <a:p>
            <a:pPr algn="just"/>
            <a:endParaRPr lang="en-GB" dirty="0" smtClean="0">
              <a:solidFill>
                <a:schemeClr val="bg2"/>
              </a:solidFill>
            </a:endParaRPr>
          </a:p>
          <a:p>
            <a:pPr algn="just"/>
            <a:r>
              <a:rPr lang="en-US" sz="2400" b="1" dirty="0" smtClean="0">
                <a:solidFill>
                  <a:schemeClr val="bg2"/>
                </a:solidFill>
                <a:latin typeface="Segoe UI Light" panose="020B0502040204020203" pitchFamily="34" charset="0"/>
              </a:rPr>
              <a:t>SHLIPP’8, Uppsala, </a:t>
            </a:r>
            <a:r>
              <a:rPr lang="en-GB" dirty="0" smtClean="0">
                <a:solidFill>
                  <a:schemeClr val="bg2"/>
                </a:solidFill>
              </a:rPr>
              <a:t>May 12</a:t>
            </a:r>
            <a:r>
              <a:rPr lang="en-GB" baseline="30000" dirty="0" smtClean="0">
                <a:solidFill>
                  <a:schemeClr val="bg2"/>
                </a:solidFill>
              </a:rPr>
              <a:t>th</a:t>
            </a:r>
            <a:r>
              <a:rPr lang="en-GB" dirty="0" smtClean="0">
                <a:solidFill>
                  <a:schemeClr val="bg2"/>
                </a:solidFill>
              </a:rPr>
              <a:t> 2018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1837" y="836712"/>
            <a:ext cx="1802938" cy="227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57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kern="1200" dirty="0">
                <a:solidFill>
                  <a:srgbClr val="0070C0"/>
                </a:solidFill>
              </a:rPr>
              <a:t>MINERVA in MYRRHA Phase 1 – </a:t>
            </a:r>
            <a:br>
              <a:rPr lang="en-US" sz="2800" kern="1200" dirty="0">
                <a:solidFill>
                  <a:srgbClr val="0070C0"/>
                </a:solidFill>
              </a:rPr>
            </a:br>
            <a:r>
              <a:rPr lang="en-US" sz="2800" kern="1200" dirty="0" smtClean="0">
                <a:solidFill>
                  <a:srgbClr val="0070C0"/>
                </a:solidFill>
              </a:rPr>
              <a:t>Project </a:t>
            </a:r>
            <a:r>
              <a:rPr lang="en-US" sz="2800" dirty="0" smtClean="0">
                <a:solidFill>
                  <a:srgbClr val="007DC3"/>
                </a:solidFill>
              </a:rPr>
              <a:t>Phases</a:t>
            </a:r>
            <a:endParaRPr lang="en-GB" sz="2800" dirty="0">
              <a:solidFill>
                <a:srgbClr val="007DC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41544"/>
            <a:ext cx="8915400" cy="552781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2100" dirty="0" smtClean="0"/>
              <a:t>Feasibility </a:t>
            </a:r>
            <a:endParaRPr lang="en-GB" sz="2100" dirty="0"/>
          </a:p>
          <a:p>
            <a:pPr>
              <a:spcBef>
                <a:spcPts val="1200"/>
              </a:spcBef>
            </a:pPr>
            <a:r>
              <a:rPr lang="en-GB" sz="2100" dirty="0" smtClean="0"/>
              <a:t>Conceptual </a:t>
            </a:r>
            <a:r>
              <a:rPr lang="en-GB" sz="2100" dirty="0"/>
              <a:t>design </a:t>
            </a:r>
            <a:endParaRPr lang="en-GB" sz="2100" dirty="0" smtClean="0"/>
          </a:p>
          <a:p>
            <a:pPr>
              <a:spcBef>
                <a:spcPts val="1200"/>
              </a:spcBef>
            </a:pPr>
            <a:r>
              <a:rPr lang="en-GB" sz="2100" dirty="0" smtClean="0"/>
              <a:t>Basic </a:t>
            </a:r>
            <a:r>
              <a:rPr lang="en-GB" sz="2100" dirty="0"/>
              <a:t>design, including input for license requests</a:t>
            </a:r>
          </a:p>
          <a:p>
            <a:pPr>
              <a:spcBef>
                <a:spcPts val="1200"/>
              </a:spcBef>
            </a:pPr>
            <a:r>
              <a:rPr lang="en-GB" sz="2100" dirty="0"/>
              <a:t>Detailed design, including lots descriptions</a:t>
            </a:r>
          </a:p>
          <a:p>
            <a:pPr>
              <a:spcBef>
                <a:spcPts val="1200"/>
              </a:spcBef>
            </a:pPr>
            <a:r>
              <a:rPr lang="en-GB" sz="2100" dirty="0" smtClean="0"/>
              <a:t>Manufacturing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100" dirty="0" smtClean="0">
                <a:sym typeface="Wingdings" panose="05000000000000000000" pitchFamily="2" charset="2"/>
              </a:rPr>
              <a:t>	</a:t>
            </a:r>
            <a:r>
              <a:rPr lang="en-US" sz="2100" i="1" dirty="0" smtClean="0">
                <a:sym typeface="Wingdings" panose="05000000000000000000" pitchFamily="2" charset="2"/>
              </a:rPr>
              <a:t> License to Construct</a:t>
            </a:r>
            <a:endParaRPr lang="en-GB" sz="2100" i="1" dirty="0" smtClean="0"/>
          </a:p>
          <a:p>
            <a:pPr>
              <a:spcBef>
                <a:spcPts val="1200"/>
              </a:spcBef>
            </a:pPr>
            <a:r>
              <a:rPr lang="en-GB" sz="2100" dirty="0" smtClean="0"/>
              <a:t>Construction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100" i="1" dirty="0" smtClean="0">
                <a:sym typeface="Wingdings" panose="05000000000000000000" pitchFamily="2" charset="2"/>
              </a:rPr>
              <a:t>	 License to Operate</a:t>
            </a:r>
            <a:endParaRPr lang="en-GB" sz="2100" i="1" dirty="0" smtClean="0"/>
          </a:p>
          <a:p>
            <a:pPr>
              <a:spcBef>
                <a:spcPts val="1200"/>
              </a:spcBef>
            </a:pPr>
            <a:r>
              <a:rPr lang="en-GB" sz="2100" dirty="0" smtClean="0"/>
              <a:t>Commissioning</a:t>
            </a:r>
          </a:p>
          <a:p>
            <a:pPr>
              <a:spcBef>
                <a:spcPts val="1200"/>
              </a:spcBef>
            </a:pPr>
            <a:r>
              <a:rPr lang="en-US" sz="2100" dirty="0" smtClean="0"/>
              <a:t>Operation</a:t>
            </a:r>
            <a:endParaRPr lang="en-GB" sz="2100" dirty="0"/>
          </a:p>
          <a:p>
            <a:pPr>
              <a:spcBef>
                <a:spcPts val="1200"/>
              </a:spcBef>
            </a:pPr>
            <a:r>
              <a:rPr lang="en-US" sz="2100" dirty="0" smtClean="0"/>
              <a:t>Decommissioning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smtClean="0"/>
              <a:t>Source:</a:t>
            </a:r>
            <a:endParaRPr lang="nl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424" y="388"/>
            <a:ext cx="1483903" cy="830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2843" r="1297" b="11616"/>
          <a:stretch/>
        </p:blipFill>
        <p:spPr>
          <a:xfrm>
            <a:off x="8348423" y="2060638"/>
            <a:ext cx="1501121" cy="873787"/>
          </a:xfrm>
          <a:prstGeom prst="rect">
            <a:avLst/>
          </a:prstGeom>
          <a:ln w="3175">
            <a:solidFill>
              <a:srgbClr val="3E8FCD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425" y="895623"/>
            <a:ext cx="1490136" cy="1053526"/>
          </a:xfrm>
          <a:prstGeom prst="rect">
            <a:avLst/>
          </a:prstGeom>
          <a:ln w="28575">
            <a:solidFill>
              <a:srgbClr val="3E8FCD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018" y="3033332"/>
            <a:ext cx="1504526" cy="9422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4"/>
          <a:stretch/>
        </p:blipFill>
        <p:spPr>
          <a:xfrm>
            <a:off x="8348423" y="4063410"/>
            <a:ext cx="1501121" cy="916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018" y="5058682"/>
            <a:ext cx="1504526" cy="9294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018" y="6039840"/>
            <a:ext cx="1504526" cy="8455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48" y="1067613"/>
            <a:ext cx="372488" cy="3451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368" y="1499661"/>
            <a:ext cx="372488" cy="34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3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2"/>
          <a:stretch/>
        </p:blipFill>
        <p:spPr>
          <a:xfrm>
            <a:off x="696519" y="1124744"/>
            <a:ext cx="8456238" cy="1379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70C0"/>
                </a:solidFill>
              </a:rPr>
              <a:t>MYRRHA </a:t>
            </a:r>
            <a:r>
              <a:rPr lang="en-US" sz="2800" dirty="0" smtClean="0">
                <a:solidFill>
                  <a:srgbClr val="0070C0"/>
                </a:solidFill>
              </a:rPr>
              <a:t>Injector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495301" y="1201153"/>
            <a:ext cx="2838682" cy="4074236"/>
            <a:chOff x="175042" y="1201152"/>
            <a:chExt cx="2782880" cy="3984025"/>
          </a:xfrm>
        </p:grpSpPr>
        <p:pic>
          <p:nvPicPr>
            <p:cNvPr id="27" name="Picture 11" descr="C:\Users\jbelmans\Documents\Accélérateur\casemate LLN\Photos\MYRTE Meeting 042018\IMG_20180404_135207_HDR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042" y="3098016"/>
              <a:ext cx="2782880" cy="2087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459304" y="1201152"/>
              <a:ext cx="1918136" cy="2073271"/>
              <a:chOff x="459304" y="1201152"/>
              <a:chExt cx="1918136" cy="2073271"/>
            </a:xfrm>
          </p:grpSpPr>
          <p:sp>
            <p:nvSpPr>
              <p:cNvPr id="8" name="Rechteck 18"/>
              <p:cNvSpPr/>
              <p:nvPr/>
            </p:nvSpPr>
            <p:spPr>
              <a:xfrm>
                <a:off x="459304" y="1201152"/>
                <a:ext cx="1918136" cy="843048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9" name="Gerade Verbindung mit Pfeil 20"/>
              <p:cNvCxnSpPr>
                <a:stCxn id="8" idx="2"/>
              </p:cNvCxnSpPr>
              <p:nvPr/>
            </p:nvCxnSpPr>
            <p:spPr>
              <a:xfrm>
                <a:off x="1418372" y="2044200"/>
                <a:ext cx="358177" cy="1230223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879442" y="2487249"/>
            <a:ext cx="8174736" cy="557541"/>
            <a:chOff x="498442" y="2468560"/>
            <a:chExt cx="8174736" cy="557541"/>
          </a:xfrm>
        </p:grpSpPr>
        <p:sp>
          <p:nvSpPr>
            <p:cNvPr id="10" name="Textfeld 19"/>
            <p:cNvSpPr txBox="1"/>
            <p:nvPr/>
          </p:nvSpPr>
          <p:spPr>
            <a:xfrm>
              <a:off x="498442" y="2468560"/>
              <a:ext cx="8174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/>
                <a:t>Ion Source      LEBT 		RFQ                       MEBT-1                                    CH-</a:t>
              </a:r>
              <a:r>
                <a:rPr lang="de-DE" sz="1200" b="1" dirty="0" err="1"/>
                <a:t>Section</a:t>
              </a:r>
              <a:r>
                <a:rPr lang="de-DE" sz="1200" b="1" dirty="0"/>
                <a:t> 1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V="1">
              <a:off x="533333" y="2776668"/>
              <a:ext cx="1544849" cy="68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2177935" y="2760731"/>
              <a:ext cx="2374016" cy="1593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4559610" y="2745559"/>
              <a:ext cx="4052375" cy="921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Box 21"/>
            <p:cNvSpPr txBox="1"/>
            <p:nvPr/>
          </p:nvSpPr>
          <p:spPr>
            <a:xfrm>
              <a:off x="1036819" y="2779880"/>
              <a:ext cx="5189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~2 m</a:t>
              </a:r>
              <a:endParaRPr lang="en-GB" sz="1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04294" y="2776668"/>
              <a:ext cx="5189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~4 m</a:t>
              </a:r>
              <a:endParaRPr lang="en-GB" sz="1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81521" y="2776668"/>
              <a:ext cx="6391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~12 m</a:t>
              </a:r>
              <a:endParaRPr lang="en-GB" sz="10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81000" y="6550429"/>
            <a:ext cx="374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18</a:t>
            </a:r>
            <a:endParaRPr lang="en-GB" sz="9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86357" y="1201152"/>
            <a:ext cx="6552335" cy="5252184"/>
            <a:chOff x="2405356" y="1201152"/>
            <a:chExt cx="6552335" cy="5252184"/>
          </a:xfrm>
        </p:grpSpPr>
        <p:grpSp>
          <p:nvGrpSpPr>
            <p:cNvPr id="6" name="Group 5"/>
            <p:cNvGrpSpPr/>
            <p:nvPr/>
          </p:nvGrpSpPr>
          <p:grpSpPr>
            <a:xfrm>
              <a:off x="2405356" y="1201152"/>
              <a:ext cx="4398891" cy="4388088"/>
              <a:chOff x="2405356" y="1201152"/>
              <a:chExt cx="4398891" cy="4388088"/>
            </a:xfrm>
          </p:grpSpPr>
          <p:pic>
            <p:nvPicPr>
              <p:cNvPr id="20" name="Picture 35" descr="b7b67e1c-2c51-47ec-a8cf-3b2943d230aa@SCKCEN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4" r="8009" b="8413"/>
              <a:stretch/>
            </p:blipFill>
            <p:spPr bwMode="auto">
              <a:xfrm>
                <a:off x="3123571" y="3141073"/>
                <a:ext cx="3680676" cy="2448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hteck 18"/>
              <p:cNvSpPr/>
              <p:nvPr/>
            </p:nvSpPr>
            <p:spPr>
              <a:xfrm>
                <a:off x="2405356" y="1201152"/>
                <a:ext cx="2206850" cy="78303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6" name="Gerade Verbindung mit Pfeil 20"/>
              <p:cNvCxnSpPr/>
              <p:nvPr/>
            </p:nvCxnSpPr>
            <p:spPr>
              <a:xfrm>
                <a:off x="4412701" y="1984185"/>
                <a:ext cx="603436" cy="104639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8" name="Picture 75" descr="a90d3782-ea91-44f9-8056-b7dbe62895b1@SCKCEN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0" t="8549" r="10791" b="7581"/>
            <a:stretch/>
          </p:blipFill>
          <p:spPr bwMode="auto">
            <a:xfrm rot="5400000">
              <a:off x="6740176" y="3306558"/>
              <a:ext cx="2382793" cy="195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6948263" y="5499229"/>
              <a:ext cx="200942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Segoe UI"/>
                </a:rPr>
                <a:t>RFQ SS </a:t>
              </a:r>
              <a:r>
                <a:rPr lang="en-US" sz="1400" dirty="0" smtClean="0">
                  <a:solidFill>
                    <a:srgbClr val="000000"/>
                  </a:solidFill>
                  <a:latin typeface="Segoe UI"/>
                </a:rPr>
                <a:t>amplifier manufactured by IBA  (coll. In MYRTE project), installed</a:t>
              </a:r>
              <a:endParaRPr lang="en-US" sz="1400" dirty="0">
                <a:solidFill>
                  <a:srgbClr val="000000"/>
                </a:solidFill>
                <a:latin typeface="Segoe UI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728864" y="5589240"/>
            <a:ext cx="3577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Designed by IAP Frankfurt, constructed by NTG (coll. MYRTE project), now at SCK•CEN vault at CRC/UCL for commissioning</a:t>
            </a:r>
            <a:endParaRPr lang="en-GB" sz="1400" dirty="0" err="1" smtClean="0"/>
          </a:p>
        </p:txBody>
      </p:sp>
      <p:sp>
        <p:nvSpPr>
          <p:cNvPr id="12" name="Rectangle 11"/>
          <p:cNvSpPr/>
          <p:nvPr/>
        </p:nvSpPr>
        <p:spPr>
          <a:xfrm>
            <a:off x="416496" y="5266144"/>
            <a:ext cx="319483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ECR source: </a:t>
            </a:r>
            <a:r>
              <a:rPr lang="en-US" sz="1400" dirty="0" err="1" smtClean="0"/>
              <a:t>Pantechnik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LEBT: coll. LPSC </a:t>
            </a:r>
            <a:r>
              <a:rPr lang="en-US" sz="1400" dirty="0"/>
              <a:t>Grenoble, IPHC Strasbourg (MARISA, </a:t>
            </a:r>
            <a:r>
              <a:rPr lang="en-US" sz="1400" dirty="0" smtClean="0"/>
              <a:t>MYRTE), installed </a:t>
            </a:r>
            <a:r>
              <a:rPr lang="en-US" sz="1400" dirty="0"/>
              <a:t>at SCK•CEN vault at CRC/UCL for commissioning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105128" y="960983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Shown in Figure up to 5.9 MeV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1136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2"/>
          <a:stretch/>
        </p:blipFill>
        <p:spPr>
          <a:xfrm>
            <a:off x="696519" y="1106056"/>
            <a:ext cx="8456238" cy="1379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70C0"/>
                </a:solidFill>
              </a:rPr>
              <a:t>MYRRHA </a:t>
            </a:r>
            <a:r>
              <a:rPr lang="en-US" sz="2800" dirty="0" smtClean="0">
                <a:solidFill>
                  <a:srgbClr val="0070C0"/>
                </a:solidFill>
              </a:rPr>
              <a:t>Injector</a:t>
            </a:r>
            <a:endParaRPr lang="en-US" sz="2800" dirty="0"/>
          </a:p>
        </p:txBody>
      </p:sp>
      <p:sp>
        <p:nvSpPr>
          <p:cNvPr id="10" name="Textfeld 19"/>
          <p:cNvSpPr txBox="1"/>
          <p:nvPr/>
        </p:nvSpPr>
        <p:spPr>
          <a:xfrm>
            <a:off x="879442" y="2468561"/>
            <a:ext cx="8174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Ion Source      LEBT 		RFQ                       MEBT-1                                    CH-</a:t>
            </a:r>
            <a:r>
              <a:rPr lang="de-DE" sz="1200" b="1" dirty="0" err="1"/>
              <a:t>Section</a:t>
            </a:r>
            <a:r>
              <a:rPr lang="de-DE" sz="1200" b="1" dirty="0"/>
              <a:t>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39901" y="5436199"/>
            <a:ext cx="1781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/>
              <a:t>CH-</a:t>
            </a:r>
            <a:r>
              <a:rPr lang="de-DE" sz="2000" b="1" dirty="0" err="1"/>
              <a:t>Section</a:t>
            </a:r>
            <a:r>
              <a:rPr lang="de-DE" sz="2000" b="1" dirty="0"/>
              <a:t> 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0472" y="1262116"/>
            <a:ext cx="5484287" cy="4831180"/>
            <a:chOff x="200472" y="1262116"/>
            <a:chExt cx="5484287" cy="4831180"/>
          </a:xfrm>
        </p:grpSpPr>
        <p:pic>
          <p:nvPicPr>
            <p:cNvPr id="6" name="Bild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5" r="26495"/>
            <a:stretch/>
          </p:blipFill>
          <p:spPr>
            <a:xfrm>
              <a:off x="200472" y="3168059"/>
              <a:ext cx="2227976" cy="2349173"/>
            </a:xfrm>
            <a:prstGeom prst="rect">
              <a:avLst/>
            </a:prstGeom>
          </p:spPr>
        </p:pic>
        <p:sp>
          <p:nvSpPr>
            <p:cNvPr id="8" name="Rechteck 18"/>
            <p:cNvSpPr/>
            <p:nvPr/>
          </p:nvSpPr>
          <p:spPr>
            <a:xfrm>
              <a:off x="4915930" y="1262116"/>
              <a:ext cx="768829" cy="713361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26"/>
            <p:cNvSpPr txBox="1"/>
            <p:nvPr/>
          </p:nvSpPr>
          <p:spPr>
            <a:xfrm>
              <a:off x="591998" y="5693186"/>
              <a:ext cx="1216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/>
                <a:t>MEBT-1</a:t>
              </a:r>
              <a:endParaRPr lang="de-DE" sz="2000" dirty="0"/>
            </a:p>
          </p:txBody>
        </p:sp>
        <p:cxnSp>
          <p:nvCxnSpPr>
            <p:cNvPr id="9" name="Gerade Verbindung mit Pfeil 20"/>
            <p:cNvCxnSpPr>
              <a:stCxn id="8" idx="2"/>
            </p:cNvCxnSpPr>
            <p:nvPr/>
          </p:nvCxnSpPr>
          <p:spPr>
            <a:xfrm flipH="1">
              <a:off x="2245862" y="1975477"/>
              <a:ext cx="3054482" cy="1420867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feld 19"/>
          <p:cNvSpPr txBox="1"/>
          <p:nvPr/>
        </p:nvSpPr>
        <p:spPr>
          <a:xfrm>
            <a:off x="879442" y="2468561"/>
            <a:ext cx="8174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Ion Source      LEBT 		RFQ                       MEBT-1                                    CH-</a:t>
            </a:r>
            <a:r>
              <a:rPr lang="de-DE" sz="1200" b="1" dirty="0" err="1"/>
              <a:t>Section</a:t>
            </a:r>
            <a:r>
              <a:rPr lang="de-DE" sz="1200" b="1" dirty="0"/>
              <a:t> 1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79442" y="2468561"/>
            <a:ext cx="8174736" cy="557541"/>
            <a:chOff x="498442" y="2468560"/>
            <a:chExt cx="8174736" cy="557541"/>
          </a:xfrm>
        </p:grpSpPr>
        <p:sp>
          <p:nvSpPr>
            <p:cNvPr id="33" name="Textfeld 19"/>
            <p:cNvSpPr txBox="1"/>
            <p:nvPr/>
          </p:nvSpPr>
          <p:spPr>
            <a:xfrm>
              <a:off x="498442" y="2468560"/>
              <a:ext cx="8174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/>
                <a:t>Ion Source      LEBT 		RFQ                       MEBT-1                                    CH-</a:t>
              </a:r>
              <a:r>
                <a:rPr lang="de-DE" sz="1200" b="1" dirty="0" err="1"/>
                <a:t>Section</a:t>
              </a:r>
              <a:r>
                <a:rPr lang="de-DE" sz="1200" b="1" dirty="0"/>
                <a:t> 1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V="1">
              <a:off x="533333" y="2776668"/>
              <a:ext cx="1544849" cy="68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2177935" y="2760731"/>
              <a:ext cx="2374016" cy="1593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/>
            <p:cNvCxnSpPr/>
            <p:nvPr/>
          </p:nvCxnSpPr>
          <p:spPr bwMode="auto">
            <a:xfrm flipV="1">
              <a:off x="4559610" y="2745559"/>
              <a:ext cx="4052375" cy="921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TextBox 36"/>
            <p:cNvSpPr txBox="1"/>
            <p:nvPr/>
          </p:nvSpPr>
          <p:spPr>
            <a:xfrm>
              <a:off x="1036819" y="2779880"/>
              <a:ext cx="5189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~2 m</a:t>
              </a:r>
              <a:endParaRPr lang="en-GB" sz="1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04294" y="2776668"/>
              <a:ext cx="5189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~4 m</a:t>
              </a:r>
              <a:endParaRPr lang="en-GB" sz="1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581521" y="2776668"/>
              <a:ext cx="6391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~12 m</a:t>
              </a:r>
              <a:endParaRPr lang="en-GB" sz="10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81000" y="6550429"/>
            <a:ext cx="374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19</a:t>
            </a:r>
            <a:endParaRPr lang="en-GB" sz="9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44635" y="1270825"/>
            <a:ext cx="7247774" cy="4534439"/>
            <a:chOff x="2544635" y="1270825"/>
            <a:chExt cx="7247774" cy="4534439"/>
          </a:xfrm>
        </p:grpSpPr>
        <p:sp>
          <p:nvSpPr>
            <p:cNvPr id="13" name="Rechteck 18"/>
            <p:cNvSpPr/>
            <p:nvPr/>
          </p:nvSpPr>
          <p:spPr>
            <a:xfrm>
              <a:off x="5721158" y="1270825"/>
              <a:ext cx="3440308" cy="7133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" name="Bild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8" t="21564" r="2162" b="3414"/>
            <a:stretch/>
          </p:blipFill>
          <p:spPr>
            <a:xfrm>
              <a:off x="2544635" y="3124128"/>
              <a:ext cx="4712621" cy="2171098"/>
            </a:xfrm>
            <a:prstGeom prst="rect">
              <a:avLst/>
            </a:prstGeom>
          </p:spPr>
        </p:pic>
        <p:cxnSp>
          <p:nvCxnSpPr>
            <p:cNvPr id="16" name="Gerade Verbindung mit Pfeil 20"/>
            <p:cNvCxnSpPr/>
            <p:nvPr/>
          </p:nvCxnSpPr>
          <p:spPr>
            <a:xfrm flipH="1">
              <a:off x="5797137" y="1984186"/>
              <a:ext cx="932408" cy="112477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Image 1" descr="CHpic_after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9264" y="3068960"/>
              <a:ext cx="2463145" cy="2736304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928664" y="5868561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Designed by </a:t>
            </a:r>
            <a:r>
              <a:rPr lang="en-US" sz="1600" i="1" dirty="0" err="1" smtClean="0"/>
              <a:t>Bevatech</a:t>
            </a:r>
            <a:r>
              <a:rPr lang="en-US" sz="1600" i="1" dirty="0" smtClean="0"/>
              <a:t> GmbH (contract), MBET1 under construction, CH1 and CH2 manufactured &amp; under test, CH3 to CH7: call launch this week</a:t>
            </a:r>
            <a:endParaRPr lang="en-GB" sz="1600" i="1" dirty="0" err="1" smtClean="0"/>
          </a:p>
        </p:txBody>
      </p:sp>
      <p:sp>
        <p:nvSpPr>
          <p:cNvPr id="26" name="TextBox 25"/>
          <p:cNvSpPr txBox="1"/>
          <p:nvPr/>
        </p:nvSpPr>
        <p:spPr>
          <a:xfrm>
            <a:off x="6105128" y="960983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Shown in Figure up to 5.9 MeV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5427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>
            <a:spLocks/>
          </p:cNvSpPr>
          <p:nvPr/>
        </p:nvSpPr>
        <p:spPr bwMode="auto">
          <a:xfrm>
            <a:off x="416496" y="1086199"/>
            <a:ext cx="9073008" cy="5079105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99060" tIns="49530" rIns="99060" bIns="49530" numCol="1" rtlCol="0" anchor="t" anchorCtr="0" compatLnSpc="1">
            <a:prstTxWarp prst="textNoShape">
              <a:avLst/>
            </a:prstTxWarp>
          </a:bodyPr>
          <a:lstStyle/>
          <a:p>
            <a:endParaRPr lang="nl-BE" sz="2275" dirty="0">
              <a:latin typeface="Segoe UI" panose="020B0502040204020203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13671" y="188640"/>
            <a:ext cx="9294806" cy="542534"/>
          </a:xfrm>
          <a:prstGeom prst="rect">
            <a:avLst/>
          </a:prstGeom>
        </p:spPr>
        <p:txBody>
          <a:bodyPr/>
          <a:lstStyle>
            <a:lvl1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 b="0">
                <a:solidFill>
                  <a:srgbClr val="007DC3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2pPr>
            <a:lvl3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3pPr>
            <a:lvl4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4pPr>
            <a:lvl5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5pPr>
            <a:lvl6pPr marL="4572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6pPr>
            <a:lvl7pPr marL="9144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7pPr>
            <a:lvl8pPr marL="13716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8pPr>
            <a:lvl9pPr marL="18288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/>
            <a:r>
              <a:rPr lang="en-US" b="1" kern="0" dirty="0"/>
              <a:t>MYRRHA Accelerator - Single spoke cavity</a:t>
            </a:r>
            <a:endParaRPr lang="en-GB" b="1" kern="0" dirty="0"/>
          </a:p>
        </p:txBody>
      </p:sp>
      <p:pic>
        <p:nvPicPr>
          <p:cNvPr id="16" name="Image 10" descr="DSC024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0775" y="1252962"/>
            <a:ext cx="4641636" cy="2608086"/>
          </a:xfrm>
          <a:prstGeom prst="roundRect">
            <a:avLst>
              <a:gd name="adj" fmla="val 3070"/>
            </a:avLst>
          </a:prstGeom>
          <a:noFill/>
          <a:effectLst>
            <a:outerShdw blurRad="63500" dist="38100" dir="2700000" algn="tl" rotWithShape="0">
              <a:prstClr val="black">
                <a:alpha val="71000"/>
              </a:prstClr>
            </a:outerShdw>
          </a:effectLst>
        </p:spPr>
      </p:pic>
      <p:sp>
        <p:nvSpPr>
          <p:cNvPr id="18" name="ZoneTexte 12"/>
          <p:cNvSpPr txBox="1"/>
          <p:nvPr/>
        </p:nvSpPr>
        <p:spPr>
          <a:xfrm>
            <a:off x="6825208" y="2762925"/>
            <a:ext cx="2483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VIRGINIA</a:t>
            </a:r>
          </a:p>
          <a:p>
            <a:pPr algn="r"/>
            <a:r>
              <a:rPr lang="fr-F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(ZA02)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8503" y="4097104"/>
            <a:ext cx="8903907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preparation process tested at IPN </a:t>
            </a:r>
            <a:r>
              <a:rPr lang="en-US" dirty="0" err="1" smtClean="0"/>
              <a:t>Orsay</a:t>
            </a:r>
            <a:r>
              <a:rPr lang="en-US" dirty="0" smtClean="0"/>
              <a:t> with these 2 cavities</a:t>
            </a:r>
          </a:p>
          <a:p>
            <a:endParaRPr lang="en-US" dirty="0" smtClean="0"/>
          </a:p>
          <a:p>
            <a:pPr marL="342900" indent="-342900">
              <a:buFontTx/>
              <a:buChar char="-"/>
            </a:pPr>
            <a:r>
              <a:rPr lang="en-US" dirty="0" smtClean="0"/>
              <a:t>Two new final cavities will be constructed and tested (collaboration agreement with French CNRS/IN2P3). </a:t>
            </a:r>
          </a:p>
          <a:p>
            <a:pPr marL="342900" indent="-342900">
              <a:buFontTx/>
              <a:buChar char="-"/>
            </a:pPr>
            <a:endParaRPr lang="en-US" dirty="0" smtClean="0"/>
          </a:p>
          <a:p>
            <a:r>
              <a:rPr lang="en-US" dirty="0" smtClean="0"/>
              <a:t>- Call for tender launched, supplier selected.</a:t>
            </a:r>
          </a:p>
          <a:p>
            <a:endParaRPr lang="en-GB" dirty="0" smtClean="0"/>
          </a:p>
        </p:txBody>
      </p:sp>
      <p:pic>
        <p:nvPicPr>
          <p:cNvPr id="9" name="Picture 1" descr="D:\IPN\MYRTE\Cavités\1 Livraison\Photos Réception Myrte\CAV_HT_01\DSC02476.JPG"/>
          <p:cNvPicPr>
            <a:picLocks noChangeAspect="1" noChangeArrowheads="1"/>
          </p:cNvPicPr>
          <p:nvPr/>
        </p:nvPicPr>
        <p:blipFill rotWithShape="1">
          <a:blip r:embed="rId4" cstate="print"/>
          <a:srcRect l="14487" r="13077"/>
          <a:stretch/>
        </p:blipFill>
        <p:spPr bwMode="auto">
          <a:xfrm>
            <a:off x="632520" y="1201195"/>
            <a:ext cx="3384376" cy="2815247"/>
          </a:xfrm>
          <a:prstGeom prst="rect">
            <a:avLst/>
          </a:prstGeom>
          <a:noFill/>
        </p:spPr>
      </p:pic>
      <p:sp>
        <p:nvSpPr>
          <p:cNvPr id="17" name="ZoneTexte 11"/>
          <p:cNvSpPr txBox="1"/>
          <p:nvPr/>
        </p:nvSpPr>
        <p:spPr>
          <a:xfrm>
            <a:off x="776536" y="2750505"/>
            <a:ext cx="1737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AMELIA (ZA01)</a:t>
            </a:r>
          </a:p>
        </p:txBody>
      </p:sp>
    </p:spTree>
    <p:extLst>
      <p:ext uri="{BB962C8B-B14F-4D97-AF65-F5344CB8AC3E}">
        <p14:creationId xmlns:p14="http://schemas.microsoft.com/office/powerpoint/2010/main" val="266543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>
            <a:spLocks/>
          </p:cNvSpPr>
          <p:nvPr/>
        </p:nvSpPr>
        <p:spPr bwMode="auto">
          <a:xfrm>
            <a:off x="416496" y="836712"/>
            <a:ext cx="9145016" cy="5688632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99060" tIns="49530" rIns="99060" bIns="49530" numCol="1" rtlCol="0" anchor="t" anchorCtr="0" compatLnSpc="1">
            <a:prstTxWarp prst="textNoShape">
              <a:avLst/>
            </a:prstTxWarp>
          </a:bodyPr>
          <a:lstStyle/>
          <a:p>
            <a:endParaRPr lang="nl-BE" sz="2275" dirty="0">
              <a:latin typeface="Segoe UI" panose="020B0502040204020203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13671" y="332656"/>
            <a:ext cx="9294806" cy="542534"/>
          </a:xfrm>
          <a:prstGeom prst="rect">
            <a:avLst/>
          </a:prstGeom>
        </p:spPr>
        <p:txBody>
          <a:bodyPr/>
          <a:lstStyle>
            <a:lvl1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 b="0">
                <a:solidFill>
                  <a:srgbClr val="007DC3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2pPr>
            <a:lvl3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3pPr>
            <a:lvl4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4pPr>
            <a:lvl5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5pPr>
            <a:lvl6pPr marL="4572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6pPr>
            <a:lvl7pPr marL="9144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7pPr>
            <a:lvl8pPr marL="13716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8pPr>
            <a:lvl9pPr marL="18288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/>
            <a:r>
              <a:rPr lang="en-US" b="1" kern="0" dirty="0" smtClean="0"/>
              <a:t>MYRRHA Accelerator - Single </a:t>
            </a:r>
            <a:r>
              <a:rPr lang="en-US" b="1" kern="0" dirty="0"/>
              <a:t>spoke cavity </a:t>
            </a:r>
            <a:r>
              <a:rPr lang="en-US" b="1" kern="0" dirty="0" err="1"/>
              <a:t>cryomodules</a:t>
            </a:r>
            <a:endParaRPr lang="en-GB" b="1" kern="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2532" y="1916832"/>
            <a:ext cx="2080001" cy="238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705" y="974322"/>
            <a:ext cx="6634898" cy="418287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560512" y="5319499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/>
              <a:t>- </a:t>
            </a:r>
            <a:r>
              <a:rPr lang="fr-FR" sz="1800" dirty="0" err="1" smtClean="0"/>
              <a:t>Series</a:t>
            </a:r>
            <a:r>
              <a:rPr lang="fr-FR" sz="1800" dirty="0" smtClean="0"/>
              <a:t> </a:t>
            </a:r>
            <a:r>
              <a:rPr lang="fr-FR" sz="1800" dirty="0"/>
              <a:t>of </a:t>
            </a:r>
            <a:r>
              <a:rPr lang="fr-FR" sz="1800" dirty="0" smtClean="0">
                <a:solidFill>
                  <a:srgbClr val="007DC3"/>
                </a:solidFill>
              </a:rPr>
              <a:t>30 </a:t>
            </a:r>
            <a:r>
              <a:rPr lang="fr-FR" sz="1800" dirty="0" err="1" smtClean="0">
                <a:solidFill>
                  <a:srgbClr val="007DC3"/>
                </a:solidFill>
              </a:rPr>
              <a:t>cryomodules</a:t>
            </a:r>
            <a:r>
              <a:rPr lang="fr-FR" sz="1800" dirty="0" smtClean="0">
                <a:solidFill>
                  <a:srgbClr val="007DC3"/>
                </a:solidFill>
              </a:rPr>
              <a:t> </a:t>
            </a:r>
            <a:r>
              <a:rPr lang="fr-FR" sz="1800" dirty="0" smtClean="0">
                <a:sym typeface="Wingdings" panose="05000000000000000000" pitchFamily="2" charset="2"/>
              </a:rPr>
              <a:t> </a:t>
            </a:r>
            <a:r>
              <a:rPr lang="fr-FR" sz="1800" dirty="0" smtClean="0">
                <a:solidFill>
                  <a:srgbClr val="007DC3"/>
                </a:solidFill>
              </a:rPr>
              <a:t>prototype</a:t>
            </a:r>
            <a:r>
              <a:rPr lang="fr-FR" sz="1800" dirty="0" smtClean="0"/>
              <a:t> for: SC </a:t>
            </a:r>
            <a:r>
              <a:rPr lang="fr-FR" sz="1800" dirty="0" err="1"/>
              <a:t>cavity</a:t>
            </a:r>
            <a:r>
              <a:rPr lang="fr-FR" sz="1800" dirty="0"/>
              <a:t> </a:t>
            </a:r>
            <a:r>
              <a:rPr lang="fr-FR" sz="1800" dirty="0" err="1" smtClean="0"/>
              <a:t>preparation</a:t>
            </a:r>
            <a:r>
              <a:rPr lang="fr-FR" sz="1800" dirty="0" smtClean="0"/>
              <a:t>, cold </a:t>
            </a:r>
            <a:r>
              <a:rPr lang="fr-FR" sz="1800" dirty="0"/>
              <a:t>valve </a:t>
            </a:r>
            <a:r>
              <a:rPr lang="fr-FR" sz="1800" dirty="0" smtClean="0"/>
              <a:t>box, RF </a:t>
            </a:r>
            <a:r>
              <a:rPr lang="fr-FR" sz="1800" dirty="0"/>
              <a:t>power </a:t>
            </a:r>
            <a:r>
              <a:rPr lang="fr-FR" sz="1800" dirty="0" smtClean="0"/>
              <a:t>coupler, cold </a:t>
            </a:r>
            <a:r>
              <a:rPr lang="fr-FR" sz="1800" dirty="0" err="1"/>
              <a:t>tuning</a:t>
            </a:r>
            <a:r>
              <a:rPr lang="fr-FR" sz="1800" dirty="0"/>
              <a:t> </a:t>
            </a:r>
            <a:r>
              <a:rPr lang="fr-FR" sz="1800" dirty="0" err="1" smtClean="0"/>
              <a:t>mechanisms</a:t>
            </a:r>
            <a:r>
              <a:rPr lang="fr-FR" sz="1800" dirty="0" smtClean="0"/>
              <a:t>, instrumentation, </a:t>
            </a:r>
            <a:r>
              <a:rPr lang="fr-FR" sz="1800" dirty="0" err="1" smtClean="0"/>
              <a:t>assembly</a:t>
            </a:r>
            <a:r>
              <a:rPr lang="fr-FR" sz="1800" dirty="0" smtClean="0"/>
              <a:t> and long </a:t>
            </a:r>
            <a:r>
              <a:rPr lang="fr-FR" sz="1800" dirty="0" err="1"/>
              <a:t>term</a:t>
            </a:r>
            <a:r>
              <a:rPr lang="fr-FR" sz="1800" dirty="0"/>
              <a:t> </a:t>
            </a:r>
            <a:r>
              <a:rPr lang="fr-FR" sz="1800" dirty="0" err="1" smtClean="0"/>
              <a:t>operation</a:t>
            </a:r>
            <a:r>
              <a:rPr lang="fr-FR" sz="1800" dirty="0" smtClean="0"/>
              <a:t> </a:t>
            </a:r>
          </a:p>
          <a:p>
            <a:r>
              <a:rPr lang="fr-FR" sz="1800" dirty="0" smtClean="0"/>
              <a:t>- </a:t>
            </a:r>
            <a:r>
              <a:rPr lang="fr-FR" sz="1800" dirty="0" err="1" smtClean="0"/>
              <a:t>Preparing</a:t>
            </a:r>
            <a:r>
              <a:rPr lang="fr-FR" sz="1800" dirty="0" smtClean="0"/>
              <a:t> phase of industrialisation / </a:t>
            </a:r>
            <a:r>
              <a:rPr lang="fr-FR" sz="1800" dirty="0" err="1" smtClean="0"/>
              <a:t>series</a:t>
            </a:r>
            <a:r>
              <a:rPr lang="fr-FR" sz="1800" dirty="0" smtClean="0"/>
              <a:t> production</a:t>
            </a:r>
          </a:p>
        </p:txBody>
      </p:sp>
    </p:spTree>
    <p:extLst>
      <p:ext uri="{BB962C8B-B14F-4D97-AF65-F5344CB8AC3E}">
        <p14:creationId xmlns:p14="http://schemas.microsoft.com/office/powerpoint/2010/main" val="411250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>
            <a:spLocks/>
          </p:cNvSpPr>
          <p:nvPr/>
        </p:nvSpPr>
        <p:spPr bwMode="auto">
          <a:xfrm>
            <a:off x="426797" y="1124744"/>
            <a:ext cx="9062707" cy="479107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99060" tIns="49530" rIns="99060" bIns="49530" numCol="1" rtlCol="0" anchor="t" anchorCtr="0" compatLnSpc="1">
            <a:prstTxWarp prst="textNoShape">
              <a:avLst/>
            </a:prstTxWarp>
          </a:bodyPr>
          <a:lstStyle/>
          <a:p>
            <a:endParaRPr lang="nl-BE" sz="2275" dirty="0">
              <a:latin typeface="Segoe UI" panose="020B0502040204020203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13671" y="260648"/>
            <a:ext cx="9294806" cy="864096"/>
          </a:xfrm>
          <a:prstGeom prst="rect">
            <a:avLst/>
          </a:prstGeom>
        </p:spPr>
        <p:txBody>
          <a:bodyPr/>
          <a:lstStyle>
            <a:lvl1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 b="0">
                <a:solidFill>
                  <a:srgbClr val="007DC3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2pPr>
            <a:lvl3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3pPr>
            <a:lvl4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4pPr>
            <a:lvl5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5pPr>
            <a:lvl6pPr marL="4572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6pPr>
            <a:lvl7pPr marL="9144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7pPr>
            <a:lvl8pPr marL="13716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8pPr>
            <a:lvl9pPr marL="18288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/>
            <a:r>
              <a:rPr lang="en-US" b="1" kern="0" dirty="0"/>
              <a:t>MYRRHA Accelerator - Fourth </a:t>
            </a:r>
            <a:r>
              <a:rPr lang="en-US" b="1" kern="0" dirty="0" smtClean="0"/>
              <a:t>and fifth accelerating sections (HEBT)</a:t>
            </a:r>
            <a:endParaRPr lang="en-GB" b="1" kern="0" dirty="0"/>
          </a:p>
        </p:txBody>
      </p:sp>
      <p:pic>
        <p:nvPicPr>
          <p:cNvPr id="8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264" y="2924308"/>
            <a:ext cx="1817275" cy="936740"/>
          </a:xfrm>
          <a:prstGeom prst="rect">
            <a:avLst/>
          </a:prstGeom>
        </p:spPr>
      </p:pic>
      <p:pic>
        <p:nvPicPr>
          <p:cNvPr id="9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516" y="3933056"/>
            <a:ext cx="2509629" cy="1894437"/>
          </a:xfrm>
          <a:prstGeom prst="roundRect">
            <a:avLst>
              <a:gd name="adj" fmla="val 3070"/>
            </a:avLst>
          </a:prstGeom>
          <a:noFill/>
          <a:effectLst>
            <a:outerShdw blurRad="63500" dist="38100" dir="2700000" algn="tl" rotWithShape="0">
              <a:prstClr val="black">
                <a:alpha val="71000"/>
              </a:prstClr>
            </a:outerShdw>
          </a:effectLst>
        </p:spPr>
      </p:pic>
      <p:pic>
        <p:nvPicPr>
          <p:cNvPr id="10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49" y="3674178"/>
            <a:ext cx="5386979" cy="2166935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26797" y="1124744"/>
            <a:ext cx="8198611" cy="2880320"/>
          </a:xfrm>
          <a:prstGeom prst="rect">
            <a:avLst/>
          </a:prstGeom>
        </p:spPr>
        <p:txBody>
          <a:bodyPr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defTabSz="1072866">
              <a:lnSpc>
                <a:spcPct val="80000"/>
              </a:lnSpc>
              <a:buClr>
                <a:schemeClr val="accent1"/>
              </a:buClr>
              <a:buNone/>
            </a:pPr>
            <a:r>
              <a:rPr lang="en-GB" sz="2400" b="1" dirty="0" smtClean="0">
                <a:latin typeface="+mn-lt"/>
                <a:ea typeface="+mn-ea"/>
                <a:cs typeface="+mn-cs"/>
                <a:sym typeface="Wingdings"/>
              </a:rPr>
              <a:t>Section 100 </a:t>
            </a:r>
            <a:r>
              <a:rPr lang="en-GB" sz="2400" b="1" dirty="0">
                <a:latin typeface="+mn-lt"/>
                <a:ea typeface="+mn-ea"/>
                <a:cs typeface="+mn-cs"/>
                <a:sym typeface="Wingdings"/>
              </a:rPr>
              <a:t>MeV </a:t>
            </a:r>
            <a:r>
              <a:rPr lang="en-GB" sz="2400" b="1" dirty="0" smtClean="0">
                <a:latin typeface="+mn-lt"/>
                <a:ea typeface="+mn-ea"/>
                <a:cs typeface="+mn-cs"/>
                <a:sym typeface="Wingdings"/>
              </a:rPr>
              <a:t>to </a:t>
            </a:r>
            <a:r>
              <a:rPr lang="en-GB" sz="2400" b="1" dirty="0">
                <a:latin typeface="+mn-lt"/>
                <a:ea typeface="+mn-ea"/>
                <a:cs typeface="+mn-cs"/>
                <a:sym typeface="Wingdings"/>
              </a:rPr>
              <a:t>600 </a:t>
            </a:r>
            <a:r>
              <a:rPr lang="en-GB" sz="2400" b="1" dirty="0" smtClean="0">
                <a:latin typeface="+mn-lt"/>
                <a:ea typeface="+mn-ea"/>
                <a:cs typeface="+mn-cs"/>
                <a:sym typeface="Wingdings"/>
              </a:rPr>
              <a:t>MeV</a:t>
            </a:r>
          </a:p>
          <a:p>
            <a:pPr marL="0" indent="0" defTabSz="1072866">
              <a:lnSpc>
                <a:spcPct val="80000"/>
              </a:lnSpc>
              <a:buClr>
                <a:schemeClr val="accent1"/>
              </a:buClr>
              <a:buNone/>
            </a:pPr>
            <a:endParaRPr lang="en-GB" sz="2400" b="1" dirty="0">
              <a:latin typeface="+mn-lt"/>
              <a:ea typeface="+mn-ea"/>
              <a:cs typeface="+mn-cs"/>
              <a:sym typeface="Wingdings"/>
            </a:endParaRPr>
          </a:p>
          <a:p>
            <a:pPr marL="402325" indent="-402325" defTabSz="1072866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DC3"/>
                </a:solidFill>
                <a:latin typeface="+mn-lt"/>
                <a:ea typeface="+mn-ea"/>
                <a:cs typeface="+mn-cs"/>
                <a:sym typeface="Wingdings"/>
              </a:rPr>
              <a:t>Superconducting RF structures</a:t>
            </a:r>
          </a:p>
          <a:p>
            <a:pPr marL="871703" lvl="1" indent="-335270" defTabSz="1072866">
              <a:lnSpc>
                <a:spcPct val="8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b="1" dirty="0">
                <a:latin typeface="+mn-lt"/>
                <a:ea typeface="+mn-ea"/>
                <a:cs typeface="+mn-cs"/>
                <a:sym typeface="Wingdings"/>
              </a:rPr>
              <a:t>100 – 200 MeV</a:t>
            </a:r>
            <a:r>
              <a:rPr lang="en-GB" dirty="0">
                <a:latin typeface="+mn-lt"/>
                <a:ea typeface="+mn-ea"/>
                <a:cs typeface="+mn-cs"/>
                <a:sym typeface="Wingdings"/>
              </a:rPr>
              <a:t>: double spoke (ESS design experience) or elliptical cavities (352.2 or 704.4MHz</a:t>
            </a:r>
            <a:r>
              <a:rPr lang="en-GB" dirty="0" smtClean="0">
                <a:latin typeface="+mn-lt"/>
                <a:ea typeface="+mn-ea"/>
                <a:cs typeface="+mn-cs"/>
                <a:sym typeface="Wingdings"/>
              </a:rPr>
              <a:t>) or…</a:t>
            </a:r>
          </a:p>
          <a:p>
            <a:pPr marL="871703" lvl="1" indent="-335270" defTabSz="1072866">
              <a:lnSpc>
                <a:spcPct val="8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GB" dirty="0">
              <a:latin typeface="+mn-lt"/>
              <a:ea typeface="+mn-ea"/>
              <a:cs typeface="+mn-cs"/>
              <a:sym typeface="Wingdings"/>
            </a:endParaRPr>
          </a:p>
          <a:p>
            <a:pPr marL="871703" lvl="1" indent="-335270" defTabSz="1072866">
              <a:lnSpc>
                <a:spcPct val="8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b="1" dirty="0">
                <a:latin typeface="+mn-lt"/>
                <a:ea typeface="+mn-ea"/>
                <a:cs typeface="+mn-cs"/>
                <a:sym typeface="Wingdings"/>
              </a:rPr>
              <a:t>200 – 600 MeV</a:t>
            </a:r>
            <a:r>
              <a:rPr lang="en-GB" dirty="0">
                <a:latin typeface="+mn-lt"/>
                <a:ea typeface="+mn-ea"/>
                <a:cs typeface="+mn-cs"/>
                <a:sym typeface="Wingdings"/>
              </a:rPr>
              <a:t>: elliptical cavities (704.4MHz</a:t>
            </a:r>
            <a:r>
              <a:rPr lang="en-GB" dirty="0" smtClean="0">
                <a:latin typeface="+mn-lt"/>
                <a:ea typeface="+mn-ea"/>
                <a:cs typeface="+mn-cs"/>
                <a:sym typeface="Wingdings"/>
              </a:rPr>
              <a:t>)</a:t>
            </a:r>
          </a:p>
          <a:p>
            <a:pPr lvl="1">
              <a:spcBef>
                <a:spcPts val="0"/>
              </a:spcBef>
            </a:pPr>
            <a:endParaRPr lang="en-GB" sz="1137" kern="0" dirty="0">
              <a:sym typeface="Wingdings"/>
            </a:endParaRPr>
          </a:p>
          <a:p>
            <a:pPr marL="457451" lvl="1" indent="0">
              <a:spcBef>
                <a:spcPts val="0"/>
              </a:spcBef>
              <a:buNone/>
            </a:pPr>
            <a:endParaRPr lang="en-GB" sz="1192" kern="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07559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MYRRHA Injector @ 5.9 MeV at </a:t>
            </a:r>
            <a:r>
              <a:rPr lang="en-US" dirty="0" smtClean="0">
                <a:solidFill>
                  <a:srgbClr val="0070C0"/>
                </a:solidFill>
              </a:rPr>
              <a:t>SCK•CEN vault CRC/UCL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052736"/>
            <a:ext cx="8915400" cy="4984620"/>
          </a:xfrm>
        </p:spPr>
        <p:txBody>
          <a:bodyPr/>
          <a:lstStyle/>
          <a:p>
            <a:pPr marL="0" indent="0">
              <a:spcAft>
                <a:spcPts val="352"/>
              </a:spcAft>
              <a:buNone/>
            </a:pPr>
            <a:r>
              <a:rPr lang="fr-BE" sz="1800" b="1" u="sng" dirty="0" err="1" smtClean="0">
                <a:solidFill>
                  <a:srgbClr val="000000"/>
                </a:solidFill>
              </a:rPr>
              <a:t>Current</a:t>
            </a:r>
            <a:r>
              <a:rPr lang="fr-BE" sz="1800" b="1" u="sng" dirty="0" smtClean="0">
                <a:solidFill>
                  <a:srgbClr val="000000"/>
                </a:solidFill>
              </a:rPr>
              <a:t> </a:t>
            </a:r>
            <a:r>
              <a:rPr lang="fr-BE" sz="1800" b="1" u="sng" dirty="0" err="1" smtClean="0">
                <a:solidFill>
                  <a:srgbClr val="000000"/>
                </a:solidFill>
              </a:rPr>
              <a:t>status</a:t>
            </a:r>
            <a:r>
              <a:rPr lang="fr-BE" sz="1800" b="1" u="sng" dirty="0" smtClean="0">
                <a:solidFill>
                  <a:srgbClr val="000000"/>
                </a:solidFill>
              </a:rPr>
              <a:t> (</a:t>
            </a:r>
            <a:r>
              <a:rPr lang="fr-BE" sz="1800" b="1" u="sng" dirty="0" err="1" smtClean="0">
                <a:solidFill>
                  <a:srgbClr val="000000"/>
                </a:solidFill>
              </a:rPr>
              <a:t>June</a:t>
            </a:r>
            <a:r>
              <a:rPr lang="fr-BE" sz="1800" b="1" u="sng" dirty="0" smtClean="0">
                <a:solidFill>
                  <a:srgbClr val="000000"/>
                </a:solidFill>
              </a:rPr>
              <a:t> 2018):</a:t>
            </a:r>
            <a:endParaRPr lang="fr-BE" sz="1800" b="1" u="sng" dirty="0">
              <a:solidFill>
                <a:srgbClr val="000000"/>
              </a:solidFill>
            </a:endParaRPr>
          </a:p>
          <a:p>
            <a:pPr>
              <a:spcAft>
                <a:spcPts val="352"/>
              </a:spcAft>
            </a:pPr>
            <a:r>
              <a:rPr lang="fr-BE" sz="1800" dirty="0" smtClean="0">
                <a:solidFill>
                  <a:srgbClr val="000000"/>
                </a:solidFill>
              </a:rPr>
              <a:t>ECR source </a:t>
            </a:r>
            <a:r>
              <a:rPr lang="fr-BE" sz="1800" dirty="0">
                <a:solidFill>
                  <a:srgbClr val="000000"/>
                </a:solidFill>
              </a:rPr>
              <a:t>and LEBT </a:t>
            </a:r>
            <a:r>
              <a:rPr lang="fr-BE" sz="1800" dirty="0" err="1" smtClean="0">
                <a:solidFill>
                  <a:srgbClr val="000000"/>
                </a:solidFill>
              </a:rPr>
              <a:t>installed</a:t>
            </a:r>
            <a:r>
              <a:rPr lang="fr-BE" sz="1800" dirty="0" smtClean="0">
                <a:solidFill>
                  <a:srgbClr val="000000"/>
                </a:solidFill>
              </a:rPr>
              <a:t> </a:t>
            </a:r>
            <a:r>
              <a:rPr lang="fr-BE" sz="1800" dirty="0">
                <a:solidFill>
                  <a:srgbClr val="000000"/>
                </a:solidFill>
              </a:rPr>
              <a:t>and </a:t>
            </a:r>
            <a:r>
              <a:rPr lang="fr-BE" sz="1800" dirty="0" err="1" smtClean="0">
                <a:solidFill>
                  <a:srgbClr val="000000"/>
                </a:solidFill>
              </a:rPr>
              <a:t>getting</a:t>
            </a:r>
            <a:r>
              <a:rPr lang="fr-BE" sz="1800" dirty="0" smtClean="0">
                <a:solidFill>
                  <a:srgbClr val="000000"/>
                </a:solidFill>
              </a:rPr>
              <a:t> </a:t>
            </a:r>
            <a:r>
              <a:rPr lang="fr-BE" sz="1800" dirty="0" err="1" smtClean="0">
                <a:solidFill>
                  <a:srgbClr val="000000"/>
                </a:solidFill>
              </a:rPr>
              <a:t>ready</a:t>
            </a:r>
            <a:r>
              <a:rPr lang="fr-BE" sz="1800" dirty="0" smtClean="0">
                <a:solidFill>
                  <a:srgbClr val="000000"/>
                </a:solidFill>
              </a:rPr>
              <a:t> </a:t>
            </a:r>
            <a:r>
              <a:rPr lang="fr-BE" sz="1800" dirty="0">
                <a:solidFill>
                  <a:srgbClr val="000000"/>
                </a:solidFill>
              </a:rPr>
              <a:t>for </a:t>
            </a:r>
            <a:r>
              <a:rPr lang="fr-BE" sz="1800" dirty="0" err="1">
                <a:solidFill>
                  <a:srgbClr val="000000"/>
                </a:solidFill>
              </a:rPr>
              <a:t>re-commissioning</a:t>
            </a:r>
            <a:endParaRPr lang="fr-BE" sz="1800" dirty="0">
              <a:solidFill>
                <a:srgbClr val="000000"/>
              </a:solidFill>
            </a:endParaRPr>
          </a:p>
          <a:p>
            <a:pPr>
              <a:spcAft>
                <a:spcPts val="352"/>
              </a:spcAft>
            </a:pPr>
            <a:r>
              <a:rPr lang="fr-BE" sz="1800" dirty="0" smtClean="0">
                <a:solidFill>
                  <a:srgbClr val="000000"/>
                </a:solidFill>
              </a:rPr>
              <a:t>RFQ </a:t>
            </a:r>
            <a:r>
              <a:rPr lang="fr-BE" sz="1800" dirty="0">
                <a:solidFill>
                  <a:srgbClr val="000000"/>
                </a:solidFill>
              </a:rPr>
              <a:t>amplifier </a:t>
            </a:r>
            <a:r>
              <a:rPr lang="fr-BE" sz="1800" dirty="0" err="1" smtClean="0">
                <a:solidFill>
                  <a:srgbClr val="000000"/>
                </a:solidFill>
              </a:rPr>
              <a:t>installed</a:t>
            </a:r>
            <a:r>
              <a:rPr lang="fr-BE" sz="1800" dirty="0">
                <a:solidFill>
                  <a:srgbClr val="000000"/>
                </a:solidFill>
              </a:rPr>
              <a:t>, </a:t>
            </a:r>
            <a:r>
              <a:rPr lang="fr-BE" sz="1800" dirty="0" err="1">
                <a:solidFill>
                  <a:srgbClr val="000000"/>
                </a:solidFill>
              </a:rPr>
              <a:t>integrated</a:t>
            </a:r>
            <a:r>
              <a:rPr lang="fr-BE" sz="1800" dirty="0">
                <a:solidFill>
                  <a:srgbClr val="000000"/>
                </a:solidFill>
              </a:rPr>
              <a:t> </a:t>
            </a:r>
            <a:r>
              <a:rPr lang="fr-BE" sz="1800" dirty="0" err="1">
                <a:solidFill>
                  <a:srgbClr val="000000"/>
                </a:solidFill>
              </a:rPr>
              <a:t>with</a:t>
            </a:r>
            <a:r>
              <a:rPr lang="fr-BE" sz="1800" dirty="0">
                <a:solidFill>
                  <a:srgbClr val="000000"/>
                </a:solidFill>
              </a:rPr>
              <a:t> </a:t>
            </a:r>
            <a:r>
              <a:rPr lang="fr-BE" sz="1800" dirty="0" err="1">
                <a:solidFill>
                  <a:srgbClr val="000000"/>
                </a:solidFill>
              </a:rPr>
              <a:t>its</a:t>
            </a:r>
            <a:r>
              <a:rPr lang="fr-BE" sz="1800" dirty="0">
                <a:solidFill>
                  <a:srgbClr val="000000"/>
                </a:solidFill>
              </a:rPr>
              <a:t> test-</a:t>
            </a:r>
            <a:r>
              <a:rPr lang="fr-BE" sz="1800" dirty="0" err="1">
                <a:solidFill>
                  <a:srgbClr val="000000"/>
                </a:solidFill>
              </a:rPr>
              <a:t>bench</a:t>
            </a:r>
            <a:r>
              <a:rPr lang="fr-BE" sz="1800" dirty="0">
                <a:solidFill>
                  <a:srgbClr val="000000"/>
                </a:solidFill>
              </a:rPr>
              <a:t> and </a:t>
            </a:r>
            <a:r>
              <a:rPr lang="fr-BE" sz="1800" dirty="0" err="1">
                <a:solidFill>
                  <a:srgbClr val="000000"/>
                </a:solidFill>
              </a:rPr>
              <a:t>ready</a:t>
            </a:r>
            <a:r>
              <a:rPr lang="fr-BE" sz="1800" dirty="0">
                <a:solidFill>
                  <a:srgbClr val="000000"/>
                </a:solidFill>
              </a:rPr>
              <a:t> for stand-</a:t>
            </a:r>
            <a:r>
              <a:rPr lang="fr-BE" sz="1800" dirty="0" err="1">
                <a:solidFill>
                  <a:srgbClr val="000000"/>
                </a:solidFill>
              </a:rPr>
              <a:t>alone</a:t>
            </a:r>
            <a:r>
              <a:rPr lang="fr-BE" sz="1800" dirty="0">
                <a:solidFill>
                  <a:srgbClr val="000000"/>
                </a:solidFill>
              </a:rPr>
              <a:t> </a:t>
            </a:r>
            <a:r>
              <a:rPr lang="fr-BE" sz="1800" dirty="0" err="1">
                <a:solidFill>
                  <a:srgbClr val="000000"/>
                </a:solidFill>
              </a:rPr>
              <a:t>commissioning</a:t>
            </a:r>
            <a:r>
              <a:rPr lang="fr-BE" sz="1800" dirty="0">
                <a:solidFill>
                  <a:srgbClr val="000000"/>
                </a:solidFill>
              </a:rPr>
              <a:t> (on </a:t>
            </a:r>
            <a:r>
              <a:rPr lang="fr-BE" sz="1800" dirty="0" err="1">
                <a:solidFill>
                  <a:srgbClr val="000000"/>
                </a:solidFill>
              </a:rPr>
              <a:t>dummy</a:t>
            </a:r>
            <a:r>
              <a:rPr lang="fr-BE" sz="1800" dirty="0">
                <a:solidFill>
                  <a:srgbClr val="000000"/>
                </a:solidFill>
              </a:rPr>
              <a:t> </a:t>
            </a:r>
            <a:r>
              <a:rPr lang="fr-BE" sz="1800" dirty="0" err="1">
                <a:solidFill>
                  <a:srgbClr val="000000"/>
                </a:solidFill>
              </a:rPr>
              <a:t>load</a:t>
            </a:r>
            <a:r>
              <a:rPr lang="fr-BE" sz="1800" dirty="0">
                <a:solidFill>
                  <a:srgbClr val="000000"/>
                </a:solidFill>
              </a:rPr>
              <a:t> and </a:t>
            </a:r>
            <a:r>
              <a:rPr lang="fr-BE" sz="1800" dirty="0" err="1">
                <a:solidFill>
                  <a:srgbClr val="000000"/>
                </a:solidFill>
              </a:rPr>
              <a:t>mismatched</a:t>
            </a:r>
            <a:r>
              <a:rPr lang="fr-BE" sz="1800" dirty="0">
                <a:solidFill>
                  <a:srgbClr val="000000"/>
                </a:solidFill>
              </a:rPr>
              <a:t> </a:t>
            </a:r>
            <a:r>
              <a:rPr lang="fr-BE" sz="1800" dirty="0" err="1">
                <a:solidFill>
                  <a:srgbClr val="000000"/>
                </a:solidFill>
              </a:rPr>
              <a:t>load</a:t>
            </a:r>
            <a:r>
              <a:rPr lang="fr-BE" sz="1800" dirty="0">
                <a:solidFill>
                  <a:srgbClr val="000000"/>
                </a:solidFill>
              </a:rPr>
              <a:t>)</a:t>
            </a:r>
          </a:p>
          <a:p>
            <a:pPr>
              <a:spcAft>
                <a:spcPts val="352"/>
              </a:spcAft>
            </a:pPr>
            <a:r>
              <a:rPr lang="fr-BE" sz="1800" dirty="0" smtClean="0">
                <a:solidFill>
                  <a:srgbClr val="000000"/>
                </a:solidFill>
              </a:rPr>
              <a:t>RFQ </a:t>
            </a:r>
            <a:r>
              <a:rPr lang="fr-BE" sz="1800" dirty="0" err="1">
                <a:solidFill>
                  <a:srgbClr val="000000"/>
                </a:solidFill>
              </a:rPr>
              <a:t>cavity</a:t>
            </a:r>
            <a:r>
              <a:rPr lang="fr-BE" sz="1800" dirty="0">
                <a:solidFill>
                  <a:srgbClr val="000000"/>
                </a:solidFill>
              </a:rPr>
              <a:t> </a:t>
            </a:r>
            <a:r>
              <a:rPr lang="fr-BE" sz="1800" dirty="0" smtClean="0">
                <a:solidFill>
                  <a:srgbClr val="000000"/>
                </a:solidFill>
              </a:rPr>
              <a:t> </a:t>
            </a:r>
            <a:r>
              <a:rPr lang="fr-BE" sz="1800" dirty="0" err="1">
                <a:solidFill>
                  <a:srgbClr val="000000"/>
                </a:solidFill>
              </a:rPr>
              <a:t>delivered</a:t>
            </a:r>
            <a:r>
              <a:rPr lang="fr-BE" sz="1800" dirty="0">
                <a:solidFill>
                  <a:srgbClr val="000000"/>
                </a:solidFill>
              </a:rPr>
              <a:t> and </a:t>
            </a:r>
            <a:r>
              <a:rPr lang="fr-BE" sz="1800" dirty="0" err="1">
                <a:solidFill>
                  <a:srgbClr val="000000"/>
                </a:solidFill>
              </a:rPr>
              <a:t>stored</a:t>
            </a:r>
            <a:r>
              <a:rPr lang="fr-BE" sz="1800" dirty="0">
                <a:solidFill>
                  <a:srgbClr val="000000"/>
                </a:solidFill>
              </a:rPr>
              <a:t> in the bunker</a:t>
            </a:r>
          </a:p>
          <a:p>
            <a:pPr>
              <a:spcAft>
                <a:spcPts val="352"/>
              </a:spcAft>
            </a:pPr>
            <a:r>
              <a:rPr lang="fr-BE" sz="1800" dirty="0">
                <a:solidFill>
                  <a:srgbClr val="000000"/>
                </a:solidFill>
              </a:rPr>
              <a:t>The </a:t>
            </a:r>
            <a:r>
              <a:rPr lang="fr-BE" sz="1800" dirty="0" err="1">
                <a:solidFill>
                  <a:srgbClr val="000000"/>
                </a:solidFill>
              </a:rPr>
              <a:t>two</a:t>
            </a:r>
            <a:r>
              <a:rPr lang="fr-BE" sz="1800" dirty="0">
                <a:solidFill>
                  <a:srgbClr val="000000"/>
                </a:solidFill>
              </a:rPr>
              <a:t> </a:t>
            </a:r>
            <a:r>
              <a:rPr lang="fr-BE" sz="1800" dirty="0" err="1">
                <a:solidFill>
                  <a:srgbClr val="000000"/>
                </a:solidFill>
              </a:rPr>
              <a:t>rebuncher</a:t>
            </a:r>
            <a:r>
              <a:rPr lang="fr-BE" sz="1800" dirty="0">
                <a:solidFill>
                  <a:srgbClr val="000000"/>
                </a:solidFill>
              </a:rPr>
              <a:t> </a:t>
            </a:r>
            <a:r>
              <a:rPr lang="fr-BE" sz="1800" dirty="0" err="1">
                <a:solidFill>
                  <a:srgbClr val="000000"/>
                </a:solidFill>
              </a:rPr>
              <a:t>cavities</a:t>
            </a:r>
            <a:r>
              <a:rPr lang="fr-BE" sz="1800" dirty="0">
                <a:solidFill>
                  <a:srgbClr val="000000"/>
                </a:solidFill>
              </a:rPr>
              <a:t>, </a:t>
            </a:r>
            <a:r>
              <a:rPr lang="fr-BE" sz="1800" dirty="0" err="1">
                <a:solidFill>
                  <a:srgbClr val="000000"/>
                </a:solidFill>
              </a:rPr>
              <a:t>magnets</a:t>
            </a:r>
            <a:r>
              <a:rPr lang="fr-BE" sz="1800" dirty="0">
                <a:solidFill>
                  <a:srgbClr val="000000"/>
                </a:solidFill>
              </a:rPr>
              <a:t> and </a:t>
            </a:r>
            <a:r>
              <a:rPr lang="fr-BE" sz="1800" dirty="0" err="1">
                <a:solidFill>
                  <a:srgbClr val="000000"/>
                </a:solidFill>
              </a:rPr>
              <a:t>couplers</a:t>
            </a:r>
            <a:r>
              <a:rPr lang="fr-BE" sz="1800" dirty="0">
                <a:solidFill>
                  <a:srgbClr val="000000"/>
                </a:solidFill>
              </a:rPr>
              <a:t> </a:t>
            </a:r>
            <a:r>
              <a:rPr lang="fr-BE" sz="1800" dirty="0" err="1" smtClean="0">
                <a:solidFill>
                  <a:srgbClr val="000000"/>
                </a:solidFill>
              </a:rPr>
              <a:t>under</a:t>
            </a:r>
            <a:r>
              <a:rPr lang="fr-BE" sz="1800" dirty="0" smtClean="0">
                <a:solidFill>
                  <a:srgbClr val="000000"/>
                </a:solidFill>
              </a:rPr>
              <a:t> </a:t>
            </a:r>
            <a:r>
              <a:rPr lang="fr-BE" sz="1800" dirty="0" err="1">
                <a:solidFill>
                  <a:srgbClr val="000000"/>
                </a:solidFill>
              </a:rPr>
              <a:t>manufacturing</a:t>
            </a:r>
            <a:endParaRPr lang="fr-BE" sz="1800" dirty="0">
              <a:solidFill>
                <a:srgbClr val="000000"/>
              </a:solidFill>
            </a:endParaRPr>
          </a:p>
          <a:p>
            <a:pPr>
              <a:spcAft>
                <a:spcPts val="352"/>
              </a:spcAft>
            </a:pPr>
            <a:r>
              <a:rPr lang="fr-BE" sz="1800" dirty="0" err="1">
                <a:solidFill>
                  <a:srgbClr val="000000"/>
                </a:solidFill>
              </a:rPr>
              <a:t>T</a:t>
            </a:r>
            <a:r>
              <a:rPr lang="fr-BE" sz="1800" dirty="0" err="1" smtClean="0">
                <a:solidFill>
                  <a:srgbClr val="000000"/>
                </a:solidFill>
              </a:rPr>
              <a:t>wo</a:t>
            </a:r>
            <a:r>
              <a:rPr lang="fr-BE" sz="1800" dirty="0" smtClean="0">
                <a:solidFill>
                  <a:srgbClr val="000000"/>
                </a:solidFill>
              </a:rPr>
              <a:t> </a:t>
            </a:r>
            <a:r>
              <a:rPr lang="fr-BE" sz="1800" dirty="0">
                <a:solidFill>
                  <a:srgbClr val="000000"/>
                </a:solidFill>
              </a:rPr>
              <a:t>first CH </a:t>
            </a:r>
            <a:r>
              <a:rPr lang="fr-BE" sz="1800" dirty="0" err="1">
                <a:solidFill>
                  <a:srgbClr val="000000"/>
                </a:solidFill>
              </a:rPr>
              <a:t>cavities</a:t>
            </a:r>
            <a:r>
              <a:rPr lang="fr-BE" sz="1800" dirty="0">
                <a:solidFill>
                  <a:srgbClr val="000000"/>
                </a:solidFill>
              </a:rPr>
              <a:t> </a:t>
            </a:r>
            <a:r>
              <a:rPr lang="fr-BE" sz="1800" dirty="0" err="1" smtClean="0">
                <a:solidFill>
                  <a:srgbClr val="000000"/>
                </a:solidFill>
              </a:rPr>
              <a:t>currently</a:t>
            </a:r>
            <a:r>
              <a:rPr lang="fr-BE" sz="1800" dirty="0" smtClean="0">
                <a:solidFill>
                  <a:srgbClr val="000000"/>
                </a:solidFill>
              </a:rPr>
              <a:t> </a:t>
            </a:r>
            <a:r>
              <a:rPr lang="fr-BE" sz="1800" dirty="0" err="1">
                <a:solidFill>
                  <a:srgbClr val="000000"/>
                </a:solidFill>
              </a:rPr>
              <a:t>under</a:t>
            </a:r>
            <a:r>
              <a:rPr lang="fr-BE" sz="1800" dirty="0">
                <a:solidFill>
                  <a:srgbClr val="000000"/>
                </a:solidFill>
              </a:rPr>
              <a:t> </a:t>
            </a:r>
            <a:r>
              <a:rPr lang="fr-BE" sz="1800" dirty="0" err="1">
                <a:solidFill>
                  <a:srgbClr val="000000"/>
                </a:solidFill>
              </a:rPr>
              <a:t>low</a:t>
            </a:r>
            <a:r>
              <a:rPr lang="fr-BE" sz="1800" dirty="0">
                <a:solidFill>
                  <a:srgbClr val="000000"/>
                </a:solidFill>
              </a:rPr>
              <a:t> power </a:t>
            </a:r>
            <a:r>
              <a:rPr lang="fr-BE" sz="1800" dirty="0" smtClean="0">
                <a:solidFill>
                  <a:srgbClr val="000000"/>
                </a:solidFill>
              </a:rPr>
              <a:t>tests</a:t>
            </a:r>
          </a:p>
          <a:p>
            <a:pPr>
              <a:spcAft>
                <a:spcPts val="352"/>
              </a:spcAft>
            </a:pPr>
            <a:r>
              <a:rPr lang="fr-BE" sz="1800" dirty="0" err="1" smtClean="0">
                <a:solidFill>
                  <a:srgbClr val="000000"/>
                </a:solidFill>
              </a:rPr>
              <a:t>Cavities</a:t>
            </a:r>
            <a:r>
              <a:rPr lang="fr-BE" sz="1800" dirty="0" smtClean="0">
                <a:solidFill>
                  <a:srgbClr val="000000"/>
                </a:solidFill>
              </a:rPr>
              <a:t> CH3 to CH7: call for tender </a:t>
            </a:r>
            <a:r>
              <a:rPr lang="fr-BE" sz="1800" dirty="0" err="1" smtClean="0">
                <a:solidFill>
                  <a:srgbClr val="000000"/>
                </a:solidFill>
              </a:rPr>
              <a:t>this</a:t>
            </a:r>
            <a:r>
              <a:rPr lang="fr-BE" sz="1800" dirty="0" smtClean="0">
                <a:solidFill>
                  <a:srgbClr val="000000"/>
                </a:solidFill>
              </a:rPr>
              <a:t> </a:t>
            </a:r>
            <a:r>
              <a:rPr lang="fr-BE" sz="1800" dirty="0" err="1" smtClean="0">
                <a:solidFill>
                  <a:srgbClr val="000000"/>
                </a:solidFill>
              </a:rPr>
              <a:t>week</a:t>
            </a:r>
            <a:r>
              <a:rPr lang="fr-BE" sz="1800" dirty="0" smtClean="0">
                <a:solidFill>
                  <a:srgbClr val="000000"/>
                </a:solidFill>
              </a:rPr>
              <a:t> </a:t>
            </a:r>
            <a:endParaRPr lang="fr-BE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C:\Users\jbelmans\Documents\Accélérateur\casemate LLN\Capture bunker_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0" b="7403"/>
          <a:stretch/>
        </p:blipFill>
        <p:spPr bwMode="auto">
          <a:xfrm>
            <a:off x="1589028" y="4149411"/>
            <a:ext cx="5990879" cy="268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176227" y="4624384"/>
            <a:ext cx="2541593" cy="757246"/>
            <a:chOff x="6515863" y="4242574"/>
            <a:chExt cx="2541593" cy="757246"/>
          </a:xfrm>
        </p:grpSpPr>
        <p:sp>
          <p:nvSpPr>
            <p:cNvPr id="6" name="TextBox 5"/>
            <p:cNvSpPr txBox="1"/>
            <p:nvPr/>
          </p:nvSpPr>
          <p:spPr>
            <a:xfrm>
              <a:off x="6753200" y="4242574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Segoe UI"/>
                </a:rPr>
                <a:t>ECR source </a:t>
              </a:r>
              <a:r>
                <a:rPr lang="en-US" sz="1600" dirty="0">
                  <a:solidFill>
                    <a:srgbClr val="000000"/>
                  </a:solidFill>
                  <a:latin typeface="Segoe UI"/>
                </a:rPr>
                <a:t>and LEBT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6515863" y="4581128"/>
              <a:ext cx="885409" cy="41869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5189426" y="4290542"/>
            <a:ext cx="1470276" cy="881745"/>
            <a:chOff x="5529064" y="3908730"/>
            <a:chExt cx="1470276" cy="881745"/>
          </a:xfrm>
        </p:grpSpPr>
        <p:sp>
          <p:nvSpPr>
            <p:cNvPr id="9" name="TextBox 8"/>
            <p:cNvSpPr txBox="1"/>
            <p:nvPr/>
          </p:nvSpPr>
          <p:spPr>
            <a:xfrm>
              <a:off x="5713853" y="3908730"/>
              <a:ext cx="12854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Segoe UI"/>
                </a:rPr>
                <a:t>RFQ cavity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5529064" y="4247284"/>
              <a:ext cx="584577" cy="543191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522909" y="5400509"/>
            <a:ext cx="2653197" cy="1299797"/>
            <a:chOff x="2862545" y="5018699"/>
            <a:chExt cx="2653197" cy="1299797"/>
          </a:xfrm>
        </p:grpSpPr>
        <p:sp>
          <p:nvSpPr>
            <p:cNvPr id="12" name="TextBox 11"/>
            <p:cNvSpPr txBox="1"/>
            <p:nvPr/>
          </p:nvSpPr>
          <p:spPr>
            <a:xfrm>
              <a:off x="2862545" y="5979942"/>
              <a:ext cx="26531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solidFill>
                    <a:srgbClr val="000000"/>
                  </a:solidFill>
                  <a:latin typeface="Segoe UI"/>
                </a:rPr>
                <a:t>Rebuncher</a:t>
              </a:r>
              <a:r>
                <a:rPr lang="en-US" sz="1600" dirty="0">
                  <a:solidFill>
                    <a:srgbClr val="000000"/>
                  </a:solidFill>
                  <a:latin typeface="Segoe UI"/>
                </a:rPr>
                <a:t> cavities (MEBT1)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4570394" y="5018699"/>
              <a:ext cx="238590" cy="95759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915597" y="4977753"/>
            <a:ext cx="2359879" cy="1046556"/>
            <a:chOff x="1915597" y="4977753"/>
            <a:chExt cx="2359879" cy="1046556"/>
          </a:xfrm>
        </p:grpSpPr>
        <p:sp>
          <p:nvSpPr>
            <p:cNvPr id="17" name="Rectangle 16"/>
            <p:cNvSpPr/>
            <p:nvPr/>
          </p:nvSpPr>
          <p:spPr>
            <a:xfrm>
              <a:off x="1915597" y="5685755"/>
              <a:ext cx="19656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CH1 to CH7 </a:t>
              </a:r>
              <a:r>
                <a:rPr lang="en-US" sz="1600" dirty="0">
                  <a:solidFill>
                    <a:srgbClr val="000000"/>
                  </a:solidFill>
                </a:rPr>
                <a:t>cavities</a:t>
              </a:r>
            </a:p>
          </p:txBody>
        </p:sp>
        <p:sp>
          <p:nvSpPr>
            <p:cNvPr id="18" name="Left Brace 17"/>
            <p:cNvSpPr/>
            <p:nvPr/>
          </p:nvSpPr>
          <p:spPr>
            <a:xfrm rot="17660527">
              <a:off x="3343716" y="4657149"/>
              <a:ext cx="611156" cy="1252364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2272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70C0"/>
                </a:solidFill>
              </a:rPr>
              <a:t>Proton Target facility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3176" y="1141545"/>
            <a:ext cx="3966328" cy="4303679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ISOL System implementation</a:t>
            </a:r>
          </a:p>
          <a:p>
            <a:r>
              <a:rPr lang="en-US" sz="1800" dirty="0" smtClean="0"/>
              <a:t>PTF Conceptual design on-going  </a:t>
            </a:r>
          </a:p>
          <a:p>
            <a:r>
              <a:rPr lang="en-US" sz="1800" dirty="0" smtClean="0"/>
              <a:t>Preparing technical </a:t>
            </a:r>
            <a:r>
              <a:rPr lang="en-US" sz="1800" dirty="0"/>
              <a:t>specifications and requirements </a:t>
            </a:r>
            <a:r>
              <a:rPr lang="en-US" sz="1800" dirty="0" smtClean="0"/>
              <a:t>for buildings and auxiliary systems:</a:t>
            </a:r>
            <a:endParaRPr lang="en-US" sz="1800" dirty="0"/>
          </a:p>
          <a:p>
            <a:pPr lvl="1"/>
            <a:r>
              <a:rPr lang="en-US" sz="1600" dirty="0" smtClean="0">
                <a:solidFill>
                  <a:srgbClr val="007DC3"/>
                </a:solidFill>
              </a:rPr>
              <a:t>Cooling</a:t>
            </a:r>
            <a:r>
              <a:rPr lang="en-US" sz="1600" dirty="0">
                <a:solidFill>
                  <a:srgbClr val="007DC3"/>
                </a:solidFill>
              </a:rPr>
              <a:t>, high-voltage, vacuum, </a:t>
            </a:r>
            <a:r>
              <a:rPr lang="en-US" sz="1600" dirty="0" smtClean="0">
                <a:solidFill>
                  <a:srgbClr val="007DC3"/>
                </a:solidFill>
              </a:rPr>
              <a:t>handling </a:t>
            </a:r>
            <a:r>
              <a:rPr lang="en-US" sz="1600" dirty="0">
                <a:solidFill>
                  <a:srgbClr val="007DC3"/>
                </a:solidFill>
              </a:rPr>
              <a:t>systems (e.g. target module),…</a:t>
            </a:r>
          </a:p>
          <a:p>
            <a:pPr lvl="1"/>
            <a:endParaRPr lang="en-US" sz="1600" dirty="0" smtClean="0">
              <a:solidFill>
                <a:srgbClr val="007DC3"/>
              </a:solidFill>
            </a:endParaRPr>
          </a:p>
          <a:p>
            <a:pPr lvl="1"/>
            <a:r>
              <a:rPr lang="en-US" sz="1600" dirty="0" smtClean="0">
                <a:solidFill>
                  <a:srgbClr val="007DC3"/>
                </a:solidFill>
              </a:rPr>
              <a:t>Various </a:t>
            </a:r>
            <a:r>
              <a:rPr lang="en-US" sz="1600" dirty="0">
                <a:solidFill>
                  <a:srgbClr val="007DC3"/>
                </a:solidFill>
              </a:rPr>
              <a:t>“facilities” </a:t>
            </a:r>
          </a:p>
          <a:p>
            <a:pPr lvl="2"/>
            <a:r>
              <a:rPr lang="en-US" sz="1400" dirty="0"/>
              <a:t>target pit (including shielding), </a:t>
            </a:r>
          </a:p>
          <a:p>
            <a:pPr lvl="2"/>
            <a:r>
              <a:rPr lang="en-US" sz="1400" dirty="0"/>
              <a:t>spent-targets storage, </a:t>
            </a:r>
          </a:p>
          <a:p>
            <a:pPr lvl="2"/>
            <a:r>
              <a:rPr lang="en-US" sz="1400" dirty="0"/>
              <a:t>isotopes collector station,</a:t>
            </a:r>
          </a:p>
          <a:p>
            <a:pPr lvl="2"/>
            <a:r>
              <a:rPr lang="en-US" sz="1400" dirty="0"/>
              <a:t>off-line conditioning station </a:t>
            </a:r>
          </a:p>
          <a:p>
            <a:pPr lvl="2"/>
            <a:r>
              <a:rPr lang="en-US" sz="1400" dirty="0"/>
              <a:t>laser laboratory,</a:t>
            </a:r>
          </a:p>
          <a:p>
            <a:pPr lvl="2"/>
            <a:r>
              <a:rPr lang="en-US" sz="1400" dirty="0"/>
              <a:t>…</a:t>
            </a:r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smtClean="0"/>
              <a:t>Source:</a:t>
            </a:r>
            <a:endParaRPr lang="nl-BE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8504" y="1124744"/>
            <a:ext cx="4868384" cy="5238403"/>
            <a:chOff x="488504" y="1124744"/>
            <a:chExt cx="4868384" cy="5238403"/>
          </a:xfrm>
        </p:grpSpPr>
        <p:sp>
          <p:nvSpPr>
            <p:cNvPr id="6" name="Rectangle 5"/>
            <p:cNvSpPr/>
            <p:nvPr/>
          </p:nvSpPr>
          <p:spPr bwMode="auto">
            <a:xfrm>
              <a:off x="488504" y="1124744"/>
              <a:ext cx="4868384" cy="5238403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Arial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89526" y="1412321"/>
              <a:ext cx="4666339" cy="4663248"/>
              <a:chOff x="690549" y="1771075"/>
              <a:chExt cx="4414803" cy="430494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l="17453" t="11162" r="54896" b="52355"/>
              <a:stretch/>
            </p:blipFill>
            <p:spPr>
              <a:xfrm>
                <a:off x="690549" y="1771075"/>
                <a:ext cx="4414803" cy="4304949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850105" y="4169158"/>
                <a:ext cx="1670865" cy="11796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</p:pic>
        </p:grpSp>
      </p:grpSp>
      <p:sp>
        <p:nvSpPr>
          <p:cNvPr id="14" name="TextBox 13"/>
          <p:cNvSpPr txBox="1"/>
          <p:nvPr/>
        </p:nvSpPr>
        <p:spPr>
          <a:xfrm>
            <a:off x="5463858" y="5652537"/>
            <a:ext cx="4025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MINERVA team, current collaborations with TRIUMF &amp; CERN</a:t>
            </a:r>
          </a:p>
        </p:txBody>
      </p:sp>
    </p:spTree>
    <p:extLst>
      <p:ext uri="{BB962C8B-B14F-4D97-AF65-F5344CB8AC3E}">
        <p14:creationId xmlns:p14="http://schemas.microsoft.com/office/powerpoint/2010/main" val="304710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kern="1200" dirty="0">
                <a:solidFill>
                  <a:srgbClr val="0070C0"/>
                </a:solidFill>
              </a:rPr>
              <a:t>MINERVA in MYRRHA Phase 1 – </a:t>
            </a:r>
            <a:br>
              <a:rPr lang="en-US" sz="2800" kern="1200" dirty="0">
                <a:solidFill>
                  <a:srgbClr val="0070C0"/>
                </a:solidFill>
              </a:rPr>
            </a:br>
            <a:r>
              <a:rPr lang="en-US" sz="2800" kern="1200" dirty="0" smtClean="0">
                <a:solidFill>
                  <a:srgbClr val="0070C0"/>
                </a:solidFill>
              </a:rPr>
              <a:t>100 MeV accelerator </a:t>
            </a:r>
            <a:r>
              <a:rPr lang="en-GB" sz="2800" dirty="0">
                <a:solidFill>
                  <a:srgbClr val="007DC3"/>
                </a:solidFill>
              </a:rPr>
              <a:t>b</a:t>
            </a:r>
            <a:r>
              <a:rPr lang="en-GB" sz="2800" dirty="0" smtClean="0">
                <a:solidFill>
                  <a:srgbClr val="007DC3"/>
                </a:solidFill>
              </a:rPr>
              <a:t>uildings </a:t>
            </a:r>
            <a:r>
              <a:rPr lang="en-GB" sz="2800" dirty="0">
                <a:solidFill>
                  <a:srgbClr val="007DC3"/>
                </a:solidFill>
              </a:rPr>
              <a:t>&amp; </a:t>
            </a:r>
            <a:r>
              <a:rPr lang="en-GB" sz="2800" dirty="0" smtClean="0">
                <a:solidFill>
                  <a:srgbClr val="007DC3"/>
                </a:solidFill>
              </a:rPr>
              <a:t>auxiliary systems</a:t>
            </a:r>
            <a:endParaRPr lang="en-GB" sz="2800" dirty="0">
              <a:solidFill>
                <a:srgbClr val="007DC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4848" y="1069537"/>
            <a:ext cx="4320480" cy="5383799"/>
          </a:xfrm>
        </p:spPr>
        <p:txBody>
          <a:bodyPr>
            <a:normAutofit/>
          </a:bodyPr>
          <a:lstStyle/>
          <a:p>
            <a:r>
              <a:rPr lang="en-GB" sz="2000" dirty="0" smtClean="0"/>
              <a:t>Conceptual design </a:t>
            </a:r>
          </a:p>
          <a:p>
            <a:pPr lvl="1"/>
            <a:r>
              <a:rPr lang="en-GB" sz="1800" dirty="0" smtClean="0"/>
              <a:t>Masterplan</a:t>
            </a:r>
          </a:p>
          <a:p>
            <a:pPr lvl="1"/>
            <a:r>
              <a:rPr lang="en-GB" sz="1800" dirty="0" smtClean="0"/>
              <a:t>Process systems</a:t>
            </a:r>
          </a:p>
          <a:p>
            <a:pPr lvl="1"/>
            <a:r>
              <a:rPr lang="en-GB" sz="1800" dirty="0" smtClean="0"/>
              <a:t>HVAC </a:t>
            </a:r>
            <a:r>
              <a:rPr lang="en-GB" sz="1800" dirty="0"/>
              <a:t>&amp;</a:t>
            </a:r>
            <a:r>
              <a:rPr lang="en-GB" sz="1800" dirty="0" smtClean="0"/>
              <a:t> dynamic confinement</a:t>
            </a:r>
          </a:p>
          <a:p>
            <a:pPr lvl="1"/>
            <a:r>
              <a:rPr lang="en-GB" sz="1800" dirty="0" smtClean="0"/>
              <a:t>Building architecture</a:t>
            </a:r>
          </a:p>
          <a:p>
            <a:pPr lvl="1"/>
            <a:r>
              <a:rPr lang="en-US" sz="1800" dirty="0" smtClean="0"/>
              <a:t>Civil </a:t>
            </a:r>
            <a:r>
              <a:rPr lang="en-US" sz="1800" dirty="0"/>
              <a:t>&amp;</a:t>
            </a:r>
            <a:r>
              <a:rPr lang="en-US" sz="1800" dirty="0" smtClean="0"/>
              <a:t> Structural engineering</a:t>
            </a:r>
          </a:p>
          <a:p>
            <a:pPr lvl="1"/>
            <a:r>
              <a:rPr lang="en-US" sz="1800" dirty="0" smtClean="0"/>
              <a:t>Electrical systems and I&amp;C</a:t>
            </a:r>
          </a:p>
          <a:p>
            <a:pPr lvl="1"/>
            <a:r>
              <a:rPr lang="en-US" sz="1800" dirty="0"/>
              <a:t>Integration, 3D model</a:t>
            </a:r>
            <a:endParaRPr lang="en-GB" sz="1800" dirty="0"/>
          </a:p>
          <a:p>
            <a:pPr lvl="1"/>
            <a:r>
              <a:rPr lang="en-US" sz="1800" dirty="0" smtClean="0"/>
              <a:t>Safety and security in design</a:t>
            </a:r>
          </a:p>
          <a:p>
            <a:pPr marL="0" indent="0" defTabSz="685800" fontAlgn="base">
              <a:spcBef>
                <a:spcPts val="600"/>
              </a:spcBef>
              <a:buClr>
                <a:srgbClr val="007DC3"/>
              </a:buClr>
              <a:buNone/>
            </a:pPr>
            <a:endParaRPr lang="en-US" sz="1800" dirty="0"/>
          </a:p>
          <a:p>
            <a:r>
              <a:rPr lang="en-GB" sz="2000" dirty="0"/>
              <a:t>Basic </a:t>
            </a:r>
            <a:r>
              <a:rPr lang="en-GB" sz="2000" dirty="0" smtClean="0"/>
              <a:t>design</a:t>
            </a:r>
          </a:p>
          <a:p>
            <a:r>
              <a:rPr lang="en-GB" sz="2000" dirty="0" smtClean="0"/>
              <a:t>Detailed design, incl. lots </a:t>
            </a:r>
            <a:r>
              <a:rPr lang="en-GB" sz="2000" dirty="0"/>
              <a:t>descriptions</a:t>
            </a:r>
          </a:p>
          <a:p>
            <a:r>
              <a:rPr lang="en-US" sz="2000" dirty="0"/>
              <a:t>Follow-up of construction</a:t>
            </a:r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dirty="0" smtClean="0"/>
              <a:t>Source:</a:t>
            </a:r>
            <a:endParaRPr lang="nl-B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60" y="1052736"/>
            <a:ext cx="372488" cy="3451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2" y="1134134"/>
            <a:ext cx="3603497" cy="510317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Right Brace 4"/>
          <p:cNvSpPr/>
          <p:nvPr/>
        </p:nvSpPr>
        <p:spPr>
          <a:xfrm>
            <a:off x="6969224" y="4299649"/>
            <a:ext cx="432048" cy="200967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01272" y="4277995"/>
            <a:ext cx="2232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DC3"/>
                </a:solidFill>
              </a:rPr>
              <a:t>Design Engineer call launched, companies selected,</a:t>
            </a:r>
          </a:p>
          <a:p>
            <a:r>
              <a:rPr lang="en-US" dirty="0" smtClean="0">
                <a:solidFill>
                  <a:srgbClr val="007DC3"/>
                </a:solidFill>
              </a:rPr>
              <a:t>Granting phase in preparation</a:t>
            </a:r>
          </a:p>
        </p:txBody>
      </p:sp>
      <p:sp>
        <p:nvSpPr>
          <p:cNvPr id="9" name="Right Brace 8"/>
          <p:cNvSpPr/>
          <p:nvPr/>
        </p:nvSpPr>
        <p:spPr>
          <a:xfrm>
            <a:off x="7545288" y="1153449"/>
            <a:ext cx="432048" cy="292362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14556" y="2044005"/>
            <a:ext cx="1662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DC3"/>
                </a:solidFill>
              </a:rPr>
              <a:t>MINERVA team</a:t>
            </a:r>
          </a:p>
          <a:p>
            <a:r>
              <a:rPr lang="en-US" dirty="0" smtClean="0">
                <a:solidFill>
                  <a:srgbClr val="007DC3"/>
                </a:solidFill>
              </a:rPr>
              <a:t>SCK•CEN</a:t>
            </a:r>
          </a:p>
          <a:p>
            <a:endParaRPr lang="en-US" dirty="0" smtClean="0">
              <a:solidFill>
                <a:srgbClr val="007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00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85800" fontAlgn="base">
              <a:spcAft>
                <a:spcPct val="0"/>
              </a:spcAft>
              <a:tabLst>
                <a:tab pos="6173788" algn="l"/>
              </a:tabLst>
            </a:pPr>
            <a:r>
              <a:rPr lang="en-US" sz="2600" kern="1200" dirty="0" smtClean="0">
                <a:solidFill>
                  <a:srgbClr val="0070C0"/>
                </a:solidFill>
              </a:rPr>
              <a:t>Project Masterplan at SCK•CEN site</a:t>
            </a:r>
            <a:endParaRPr lang="en-US" sz="2600" kern="1200" dirty="0">
              <a:solidFill>
                <a:srgbClr val="0070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smtClean="0"/>
              <a:t>Source:</a:t>
            </a:r>
            <a:endParaRPr lang="nl-BE" dirty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t="20263" r="7131" b="7935"/>
          <a:stretch/>
        </p:blipFill>
        <p:spPr bwMode="auto">
          <a:xfrm>
            <a:off x="560512" y="947070"/>
            <a:ext cx="8784976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530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0512" y="3318967"/>
            <a:ext cx="8855938" cy="3350393"/>
            <a:chOff x="221132" y="2923510"/>
            <a:chExt cx="8855938" cy="335039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2772" y="4143978"/>
              <a:ext cx="1824298" cy="212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7" b="39170"/>
            <a:stretch/>
          </p:blipFill>
          <p:spPr bwMode="auto">
            <a:xfrm>
              <a:off x="7219457" y="3543302"/>
              <a:ext cx="1141324" cy="614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 descr="C:\Users\rfernand\Documents\Nurer\Injector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40"/>
            <a:stretch/>
          </p:blipFill>
          <p:spPr bwMode="auto">
            <a:xfrm>
              <a:off x="221132" y="2923510"/>
              <a:ext cx="3470034" cy="147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rfernand\Documents\Nurer\Cavities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4"/>
            <a:stretch/>
          </p:blipFill>
          <p:spPr bwMode="auto">
            <a:xfrm>
              <a:off x="3691166" y="3471054"/>
              <a:ext cx="680111" cy="284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rfernand\Documents\Nurer\Cavities2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8"/>
            <a:stretch/>
          </p:blipFill>
          <p:spPr bwMode="auto">
            <a:xfrm>
              <a:off x="4371277" y="3449742"/>
              <a:ext cx="2881633" cy="273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7" name="Straight Arrow Connector 36"/>
          <p:cNvCxnSpPr/>
          <p:nvPr/>
        </p:nvCxnSpPr>
        <p:spPr bwMode="auto">
          <a:xfrm flipH="1">
            <a:off x="8510240" y="3469558"/>
            <a:ext cx="401444" cy="2263698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315" name="Rectangle 6"/>
          <p:cNvSpPr>
            <a:spLocks noGrp="1" noChangeArrowheads="1"/>
          </p:cNvSpPr>
          <p:nvPr>
            <p:ph idx="1"/>
          </p:nvPr>
        </p:nvSpPr>
        <p:spPr>
          <a:xfrm>
            <a:off x="495300" y="1052736"/>
            <a:ext cx="8994204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Construction of an Accelerator Driven System for:</a:t>
            </a:r>
          </a:p>
          <a:p>
            <a:r>
              <a:rPr lang="en-US" sz="1963" dirty="0"/>
              <a:t>ADS concept demonstration</a:t>
            </a:r>
          </a:p>
          <a:p>
            <a:r>
              <a:rPr lang="en-US" sz="1963" dirty="0"/>
              <a:t>Transmutation of nuclear High-Level-Waste (HLW) demonstration</a:t>
            </a:r>
          </a:p>
          <a:p>
            <a:r>
              <a:rPr lang="en-US" sz="1963" dirty="0">
                <a:sym typeface="Wingdings" panose="05000000000000000000" pitchFamily="2" charset="2"/>
              </a:rPr>
              <a:t>multipurpose and flexible fast irradiation facility</a:t>
            </a:r>
            <a:endParaRPr lang="en-US" sz="1963" dirty="0"/>
          </a:p>
          <a:p>
            <a:pPr marL="0" indent="0">
              <a:buNone/>
            </a:pPr>
            <a:endParaRPr lang="en-US" sz="1800" b="1" dirty="0" smtClean="0">
              <a:solidFill>
                <a:srgbClr val="0070C0"/>
              </a:solidFill>
            </a:endParaRPr>
          </a:p>
          <a:p>
            <a:endParaRPr lang="en-US" sz="1800" b="1" dirty="0">
              <a:solidFill>
                <a:srgbClr val="0070C0"/>
              </a:solidFill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1051621" y="4888806"/>
          <a:ext cx="2586812" cy="1219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1293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6134">
                <a:tc gridSpan="2">
                  <a:txBody>
                    <a:bodyPr/>
                    <a:lstStyle/>
                    <a:p>
                      <a:pPr algn="ctr"/>
                      <a:r>
                        <a:rPr lang="nl-BE" sz="1400" baseline="0" dirty="0" smtClean="0"/>
                        <a:t>Accelerator</a:t>
                      </a:r>
                      <a:endParaRPr lang="nl-B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134"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particles</a:t>
                      </a:r>
                      <a:endParaRPr lang="nl-BE" sz="1400" i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protons</a:t>
                      </a:r>
                      <a:endParaRPr lang="nl-BE" sz="14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134"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beam</a:t>
                      </a:r>
                      <a:r>
                        <a:rPr lang="en-US" sz="1400" i="1" baseline="0" dirty="0" smtClean="0"/>
                        <a:t> energy</a:t>
                      </a:r>
                      <a:endParaRPr lang="nl-BE" sz="1400" i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nl-BE" sz="1400" dirty="0" smtClean="0"/>
                        <a:t>600 </a:t>
                      </a:r>
                      <a:r>
                        <a:rPr lang="nl-BE" sz="1400" dirty="0" err="1" smtClean="0"/>
                        <a:t>MeV</a:t>
                      </a:r>
                      <a:endParaRPr lang="nl-BE" sz="14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134"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beam</a:t>
                      </a:r>
                      <a:r>
                        <a:rPr lang="en-US" sz="1400" i="1" baseline="0" dirty="0" smtClean="0"/>
                        <a:t> current</a:t>
                      </a:r>
                      <a:endParaRPr lang="nl-BE" sz="1400" i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nl-BE" sz="1400" dirty="0" smtClean="0"/>
                        <a:t>2.4 to 4 mA</a:t>
                      </a:r>
                      <a:endParaRPr lang="nl-BE" sz="14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/>
          </p:nvPr>
        </p:nvGraphicFramePr>
        <p:xfrm>
          <a:off x="4948496" y="4515704"/>
          <a:ext cx="2444218" cy="1524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98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1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324">
                <a:tc gridSpan="2">
                  <a:txBody>
                    <a:bodyPr/>
                    <a:lstStyle/>
                    <a:p>
                      <a:pPr algn="ctr"/>
                      <a:r>
                        <a:rPr lang="nl-BE" sz="1400" baseline="0" dirty="0" smtClean="0"/>
                        <a:t>Reactor</a:t>
                      </a:r>
                      <a:endParaRPr lang="nl-B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3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power</a:t>
                      </a:r>
                      <a:endParaRPr lang="nl-BE" sz="14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  <a:r>
                        <a:rPr lang="it-IT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 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 MW</a:t>
                      </a:r>
                      <a:r>
                        <a:rPr lang="it-IT" sz="14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endParaRPr lang="nl-BE" sz="140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3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BE" sz="14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nl-BE" sz="1400" i="1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eff</a:t>
                      </a:r>
                      <a:endParaRPr lang="nl-BE" sz="1400" i="1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BE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0,95</a:t>
                      </a:r>
                      <a:endParaRPr lang="nl-BE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3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spectrum</a:t>
                      </a:r>
                      <a:endParaRPr lang="nl-BE" sz="14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fast </a:t>
                      </a:r>
                      <a:endParaRPr lang="nl-BE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3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BE" sz="14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coolant</a:t>
                      </a:r>
                      <a:endParaRPr lang="nl-BE" sz="14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BE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LBE</a:t>
                      </a:r>
                      <a:endParaRPr lang="nl-BE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6825208" y="2492896"/>
          <a:ext cx="2598965" cy="1219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1276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2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1471">
                <a:tc gridSpan="2">
                  <a:txBody>
                    <a:bodyPr/>
                    <a:lstStyle/>
                    <a:p>
                      <a:pPr algn="ctr"/>
                      <a:r>
                        <a:rPr lang="nl-BE" sz="1400" baseline="0" dirty="0" smtClean="0"/>
                        <a:t>Target</a:t>
                      </a:r>
                      <a:endParaRPr lang="nl-B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471"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main reaction</a:t>
                      </a:r>
                      <a:endParaRPr lang="nl-BE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spallation</a:t>
                      </a:r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471">
                <a:tc>
                  <a:txBody>
                    <a:bodyPr/>
                    <a:lstStyle/>
                    <a:p>
                      <a:r>
                        <a:rPr lang="nl-BE" sz="1400" i="1" dirty="0" smtClean="0"/>
                        <a:t>output</a:t>
                      </a:r>
                      <a:endParaRPr lang="nl-BE" sz="14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dirty="0" smtClean="0"/>
                        <a:t>2·10</a:t>
                      </a:r>
                      <a:r>
                        <a:rPr lang="nl-BE" sz="1400" baseline="30000" dirty="0" smtClean="0"/>
                        <a:t>17</a:t>
                      </a:r>
                      <a:r>
                        <a:rPr lang="nl-BE" sz="1400" dirty="0" smtClean="0"/>
                        <a:t> n/s</a:t>
                      </a:r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71"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material</a:t>
                      </a:r>
                      <a:endParaRPr lang="nl-BE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LBE (coolant)</a:t>
                      </a:r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itle 4"/>
          <p:cNvSpPr txBox="1">
            <a:spLocks/>
          </p:cNvSpPr>
          <p:nvPr/>
        </p:nvSpPr>
        <p:spPr>
          <a:xfrm>
            <a:off x="502096" y="44624"/>
            <a:ext cx="8915400" cy="960107"/>
          </a:xfrm>
          <a:prstGeom prst="rect">
            <a:avLst/>
          </a:prstGeom>
        </p:spPr>
        <p:txBody>
          <a:bodyPr anchor="ctr"/>
          <a:lstStyle>
            <a:lvl1pPr algn="ctr" defTabSz="1072866" rtl="0" eaLnBrk="1" latinLnBrk="0" hangingPunct="1">
              <a:spcBef>
                <a:spcPct val="0"/>
              </a:spcBef>
              <a:buNone/>
              <a:defRPr lang="nl-BE" sz="2400" b="1" kern="0">
                <a:solidFill>
                  <a:schemeClr val="accent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defTabSz="685800" fontAlgn="base">
              <a:lnSpc>
                <a:spcPct val="80000"/>
              </a:lnSpc>
              <a:spcAft>
                <a:spcPct val="0"/>
              </a:spcAft>
              <a:tabLst>
                <a:tab pos="6173788" algn="l"/>
              </a:tabLst>
            </a:pPr>
            <a:r>
              <a:rPr lang="en-US" sz="2600" kern="1200" dirty="0">
                <a:solidFill>
                  <a:srgbClr val="007DC3"/>
                </a:solidFill>
              </a:rPr>
              <a:t>K</a:t>
            </a:r>
            <a:r>
              <a:rPr lang="en-US" sz="2600" kern="1200" dirty="0" smtClean="0">
                <a:solidFill>
                  <a:srgbClr val="007DC3"/>
                </a:solidFill>
              </a:rPr>
              <a:t>ey technical objective of the MYRRHA-Project: </a:t>
            </a:r>
          </a:p>
          <a:p>
            <a:pPr defTabSz="685800" fontAlgn="base">
              <a:lnSpc>
                <a:spcPct val="80000"/>
              </a:lnSpc>
              <a:spcAft>
                <a:spcPct val="0"/>
              </a:spcAft>
              <a:tabLst>
                <a:tab pos="6173788" algn="l"/>
              </a:tabLst>
            </a:pPr>
            <a:r>
              <a:rPr lang="en-US" sz="2600" kern="1200" dirty="0" smtClean="0">
                <a:solidFill>
                  <a:srgbClr val="007DC3"/>
                </a:solidFill>
              </a:rPr>
              <a:t>an Accelerator Driven System</a:t>
            </a:r>
            <a:endParaRPr lang="en-GB" sz="2600" kern="1200" dirty="0">
              <a:solidFill>
                <a:srgbClr val="007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7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71979" cy="211667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sz="1400" dirty="0">
              <a:latin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603075" y="543517"/>
            <a:ext cx="8895783" cy="5047019"/>
          </a:xfrm>
          <a:prstGeom prst="rect">
            <a:avLst/>
          </a:prstGeom>
        </p:spPr>
        <p:txBody>
          <a:bodyPr lIns="107287" tIns="53643" rIns="107287" bIns="53643"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endParaRPr lang="en-GB" sz="18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8498" y="44625"/>
            <a:ext cx="9065152" cy="92719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>
              <a:spcBef>
                <a:spcPct val="0"/>
              </a:spcBef>
              <a:buNone/>
              <a:defRPr lang="nl-BE" sz="2400" b="1" kern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GB" sz="2800" dirty="0">
                <a:solidFill>
                  <a:srgbClr val="007DC3"/>
                </a:solidFill>
              </a:rPr>
              <a:t>MYRRHA High-level Global Planning (2016-2030)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580" y="956975"/>
            <a:ext cx="9412988" cy="541684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16696" y="2209966"/>
            <a:ext cx="3816424" cy="10801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6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defTabSz="685800" fontAlgn="base">
              <a:lnSpc>
                <a:spcPct val="80000"/>
              </a:lnSpc>
              <a:spcAft>
                <a:spcPct val="0"/>
              </a:spcAft>
              <a:tabLst>
                <a:tab pos="6173788" algn="l"/>
              </a:tabLst>
            </a:pPr>
            <a:r>
              <a:rPr lang="en-US" sz="2800" dirty="0">
                <a:solidFill>
                  <a:srgbClr val="007DC3"/>
                </a:solidFill>
              </a:rPr>
              <a:t>100 MeV </a:t>
            </a:r>
            <a:r>
              <a:rPr lang="en-US" sz="2800" dirty="0" smtClean="0">
                <a:solidFill>
                  <a:srgbClr val="007DC3"/>
                </a:solidFill>
              </a:rPr>
              <a:t>Accelerator Planning</a:t>
            </a:r>
            <a:endParaRPr lang="en-GB" sz="2800" dirty="0">
              <a:solidFill>
                <a:srgbClr val="007DC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smtClean="0"/>
              <a:t>Source:</a:t>
            </a:r>
            <a:endParaRPr lang="nl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" y="862771"/>
            <a:ext cx="9897035" cy="595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6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MINERVA in MYRRHA Phase 1 – 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Selected Project Management Aspects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291" y="980728"/>
            <a:ext cx="8850189" cy="2592288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US" sz="2000" dirty="0"/>
              <a:t>Project Organisation defined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Overall </a:t>
            </a:r>
            <a:r>
              <a:rPr lang="en-US" sz="2000" dirty="0"/>
              <a:t>planning &amp; main milestones defined</a:t>
            </a:r>
          </a:p>
          <a:p>
            <a:pPr>
              <a:lnSpc>
                <a:spcPct val="160000"/>
              </a:lnSpc>
            </a:pPr>
            <a:r>
              <a:rPr lang="en-US" sz="2000" dirty="0"/>
              <a:t>Resources defined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Hiring </a:t>
            </a:r>
            <a:r>
              <a:rPr lang="en-US" sz="2000" dirty="0"/>
              <a:t>of key roles strengthened and on-going</a:t>
            </a:r>
          </a:p>
          <a:p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smtClean="0"/>
              <a:t>Source:</a:t>
            </a:r>
            <a:endParaRPr lang="nl-BE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6496" y="3501008"/>
            <a:ext cx="9289032" cy="2243441"/>
          </a:xfrm>
          <a:prstGeom prst="rect">
            <a:avLst/>
          </a:prstGeom>
        </p:spPr>
        <p:txBody>
          <a:bodyPr>
            <a:noAutofit/>
          </a:bodyPr>
          <a:lstStyle>
            <a:lvl1pPr marL="402325" indent="-402325" algn="l" defTabSz="1072866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1703" indent="-335270" algn="l" defTabSz="1072866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082" indent="-268216" algn="l" defTabSz="1072866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7515" indent="-268216" algn="l" defTabSz="1072866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13947" indent="-268216" algn="l" defTabSz="1072866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50380" indent="-268216" algn="l" defTabSz="10728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10728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10728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10728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en-US" sz="2000" dirty="0" smtClean="0"/>
              <a:t>Calls for Tender of accelerator and ISOL off-line components on-going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Preparing for industrialisation phase for </a:t>
            </a:r>
            <a:r>
              <a:rPr lang="en-US" sz="2000" dirty="0" err="1" smtClean="0"/>
              <a:t>cryomodules</a:t>
            </a:r>
            <a:r>
              <a:rPr lang="en-US" sz="2000" dirty="0" smtClean="0"/>
              <a:t> 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Design Engineer call launched, companies selected, preparing granting phase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Dialogue with Belgian Safety Authorities on-going, PSAR preparation  </a:t>
            </a:r>
          </a:p>
        </p:txBody>
      </p:sp>
    </p:spTree>
    <p:extLst>
      <p:ext uri="{BB962C8B-B14F-4D97-AF65-F5344CB8AC3E}">
        <p14:creationId xmlns:p14="http://schemas.microsoft.com/office/powerpoint/2010/main" val="355792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84" y="236645"/>
            <a:ext cx="9210228" cy="960107"/>
          </a:xfrm>
        </p:spPr>
        <p:txBody>
          <a:bodyPr/>
          <a:lstStyle/>
          <a:p>
            <a:r>
              <a:rPr lang="nl-BE" dirty="0" err="1">
                <a:solidFill>
                  <a:srgbClr val="0070C0"/>
                </a:solidFill>
              </a:rPr>
              <a:t>Innovation</a:t>
            </a:r>
            <a:r>
              <a:rPr lang="nl-BE" dirty="0">
                <a:solidFill>
                  <a:srgbClr val="0070C0"/>
                </a:solidFill>
              </a:rPr>
              <a:t> in Belgium for Europe</a:t>
            </a:r>
            <a:br>
              <a:rPr lang="nl-BE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For sustainable &amp; innovative nuclear energy and applications</a:t>
            </a:r>
            <a:r>
              <a:rPr lang="en-GB" dirty="0">
                <a:solidFill>
                  <a:srgbClr val="0070C0"/>
                </a:solidFill>
              </a:rPr>
              <a:t/>
            </a:r>
            <a:br>
              <a:rPr lang="en-GB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smtClean="0"/>
              <a:t>Source:</a:t>
            </a:r>
            <a:endParaRPr lang="nl-BE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t="2531" r="1674" b="2531"/>
          <a:stretch/>
        </p:blipFill>
        <p:spPr bwMode="auto">
          <a:xfrm>
            <a:off x="416496" y="1260812"/>
            <a:ext cx="9142220" cy="5120516"/>
          </a:xfrm>
          <a:prstGeom prst="roundRect">
            <a:avLst>
              <a:gd name="adj" fmla="val 3070"/>
            </a:avLst>
          </a:prstGeom>
          <a:noFill/>
          <a:effectLst>
            <a:outerShdw blurRad="63500" dist="38100" dir="2700000" algn="tl" rotWithShape="0">
              <a:prstClr val="black">
                <a:alpha val="7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400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1400" b="1" kern="0" dirty="0"/>
              <a:t>Copyright © 2018 - SCK</a:t>
            </a:r>
            <a:r>
              <a:rPr lang="en-US" sz="1400" b="1" kern="0" dirty="0">
                <a:sym typeface="Wingdings" pitchFamily="2" charset="2"/>
              </a:rPr>
              <a:t></a:t>
            </a:r>
            <a:r>
              <a:rPr lang="en-US" sz="1400" b="1" kern="0" dirty="0"/>
              <a:t>CEN</a:t>
            </a:r>
            <a:endParaRPr lang="en-GB" sz="1400" b="1" kern="0" dirty="0"/>
          </a:p>
          <a:p>
            <a:pPr marL="0" indent="0" algn="ctr">
              <a:spcBef>
                <a:spcPct val="0"/>
              </a:spcBef>
              <a:buNone/>
            </a:pPr>
            <a:endParaRPr lang="en-GB" sz="1400" b="1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en-GB" sz="1400" kern="0" dirty="0"/>
              <a:t>PLEASE NOTE!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GB" sz="1400" kern="0" dirty="0"/>
              <a:t>This presentation contains data, information and formats for dedicated use ONLY and may not be copied, distributed or cited without the explicit permission of the </a:t>
            </a:r>
            <a:r>
              <a:rPr lang="en-GB" sz="1400" kern="0" dirty="0" err="1"/>
              <a:t>SCK•CEN</a:t>
            </a:r>
            <a:r>
              <a:rPr lang="en-GB" sz="1400" kern="0" dirty="0"/>
              <a:t>. If this has been obtained, please reference it as a “personal communication. </a:t>
            </a:r>
            <a:r>
              <a:rPr lang="en-US" sz="1400" kern="0" dirty="0"/>
              <a:t>By c</a:t>
            </a:r>
            <a:r>
              <a:rPr lang="nl-BE" sz="1400" kern="0" dirty="0" err="1"/>
              <a:t>ourtesy</a:t>
            </a:r>
            <a:r>
              <a:rPr lang="nl-BE" sz="1400" kern="0" dirty="0"/>
              <a:t> of </a:t>
            </a:r>
            <a:r>
              <a:rPr lang="nl-BE" sz="1400" kern="0" dirty="0" err="1"/>
              <a:t>SCK•CEN</a:t>
            </a:r>
            <a:r>
              <a:rPr lang="nl-BE" sz="1400" kern="0" dirty="0"/>
              <a:t>”.</a:t>
            </a:r>
          </a:p>
          <a:p>
            <a:pPr marL="0" indent="0" algn="ctr">
              <a:spcBef>
                <a:spcPct val="0"/>
              </a:spcBef>
              <a:buNone/>
            </a:pPr>
            <a:endParaRPr lang="nl-BE" sz="14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4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4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4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4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4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4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400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nl-BE" sz="1050" b="1" kern="0" dirty="0" err="1"/>
              <a:t>SCK•CEN</a:t>
            </a:r>
            <a:endParaRPr lang="nl-BE" sz="1050" b="1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nl-BE" sz="1050" kern="0" dirty="0"/>
              <a:t>Studiecentrum voor Kernenergie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nl-BE" sz="1050" kern="0" dirty="0"/>
              <a:t>Centre </a:t>
            </a:r>
            <a:r>
              <a:rPr lang="nl-BE" sz="1050" kern="0" dirty="0" err="1"/>
              <a:t>d'Etude</a:t>
            </a:r>
            <a:r>
              <a:rPr lang="nl-BE" sz="1050" kern="0" dirty="0"/>
              <a:t> de </a:t>
            </a:r>
            <a:r>
              <a:rPr lang="nl-BE" sz="1050" kern="0" dirty="0" err="1"/>
              <a:t>l'Energie</a:t>
            </a:r>
            <a:r>
              <a:rPr lang="nl-BE" sz="1050" kern="0" dirty="0"/>
              <a:t> Nucléaire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nl-BE" sz="1050" kern="0" dirty="0" err="1"/>
              <a:t>Belgian</a:t>
            </a:r>
            <a:r>
              <a:rPr lang="nl-BE" sz="1050" kern="0" dirty="0"/>
              <a:t> </a:t>
            </a:r>
            <a:r>
              <a:rPr lang="nl-BE" sz="1050" kern="0" dirty="0" err="1"/>
              <a:t>Nuclear</a:t>
            </a:r>
            <a:r>
              <a:rPr lang="nl-BE" sz="1050" kern="0" dirty="0"/>
              <a:t> Research Centre</a:t>
            </a:r>
            <a:endParaRPr lang="en-US" sz="1050" kern="0" dirty="0"/>
          </a:p>
          <a:p>
            <a:pPr marL="0" indent="0" algn="ctr">
              <a:spcBef>
                <a:spcPct val="0"/>
              </a:spcBef>
              <a:buNone/>
            </a:pPr>
            <a:endParaRPr lang="en-US" sz="1050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en-US" sz="1050" kern="0" dirty="0" err="1"/>
              <a:t>Stichting</a:t>
            </a:r>
            <a:r>
              <a:rPr lang="en-US" sz="1050" kern="0" dirty="0"/>
              <a:t> van </a:t>
            </a:r>
            <a:r>
              <a:rPr lang="en-US" sz="1050" kern="0" dirty="0" err="1"/>
              <a:t>Openbaar</a:t>
            </a:r>
            <a:r>
              <a:rPr lang="en-US" sz="1050" kern="0" dirty="0"/>
              <a:t> Nut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050" kern="0" dirty="0" err="1"/>
              <a:t>Fondation</a:t>
            </a:r>
            <a:r>
              <a:rPr lang="en-US" sz="1050" kern="0" dirty="0"/>
              <a:t> </a:t>
            </a:r>
            <a:r>
              <a:rPr lang="en-US" sz="1050" kern="0" dirty="0" err="1"/>
              <a:t>d'Utilité</a:t>
            </a:r>
            <a:r>
              <a:rPr lang="en-US" sz="1050" kern="0" dirty="0"/>
              <a:t> </a:t>
            </a:r>
            <a:r>
              <a:rPr lang="en-US" sz="1050" kern="0" dirty="0" err="1"/>
              <a:t>Publique</a:t>
            </a:r>
            <a:r>
              <a:rPr lang="en-US" sz="1050" kern="0" dirty="0"/>
              <a:t>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050" kern="0" dirty="0"/>
              <a:t>Foundation of Public Utility</a:t>
            </a:r>
            <a:endParaRPr lang="en-GB" sz="1050" kern="0" dirty="0"/>
          </a:p>
          <a:p>
            <a:pPr marL="0" indent="0" algn="ctr">
              <a:spcBef>
                <a:spcPct val="0"/>
              </a:spcBef>
              <a:buNone/>
            </a:pPr>
            <a:endParaRPr lang="en-GB" sz="1050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en-GB" sz="1050" kern="0" dirty="0"/>
              <a:t>Registered Office: Avenue Herrmann-</a:t>
            </a:r>
            <a:r>
              <a:rPr lang="en-GB" sz="1050" kern="0" dirty="0" err="1"/>
              <a:t>Debrouxlaan</a:t>
            </a:r>
            <a:r>
              <a:rPr lang="en-GB" sz="1050" kern="0" dirty="0"/>
              <a:t> 40 – BE-1160 BRUSSELS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GB" sz="1050" kern="0" dirty="0"/>
              <a:t>Operational Office: </a:t>
            </a:r>
            <a:r>
              <a:rPr lang="en-GB" sz="1050" kern="0" dirty="0" err="1"/>
              <a:t>Boeretang</a:t>
            </a:r>
            <a:r>
              <a:rPr lang="en-GB" sz="1050" kern="0" dirty="0"/>
              <a:t> 200 – BE-2400 </a:t>
            </a:r>
            <a:r>
              <a:rPr lang="en-GB" sz="1050" kern="0" dirty="0" err="1"/>
              <a:t>MOL</a:t>
            </a:r>
            <a:r>
              <a:rPr lang="nl-NL" sz="1050" kern="0" dirty="0"/>
              <a:t> </a:t>
            </a:r>
            <a:endParaRPr lang="en-GB" sz="1050" kern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508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15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2" descr="\\SCKSRV1\SCKCEN\DOKUMENT\Diensten\COM\MPR\mpr\MEDIA\PHOTO\Medical\CT scan\CT scan 01.jpg"/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 t="1348" r="55592" b="24432"/>
          <a:stretch/>
        </p:blipFill>
        <p:spPr bwMode="auto">
          <a:xfrm>
            <a:off x="2701419" y="3654350"/>
            <a:ext cx="1440000" cy="1440000"/>
          </a:xfrm>
          <a:prstGeom prst="ellipse">
            <a:avLst/>
          </a:prstGeom>
          <a:noFill/>
          <a:effectLst>
            <a:outerShdw blurRad="63500" dist="38100" dir="2700000" algn="tl" rotWithShape="0">
              <a:prstClr val="black">
                <a:alpha val="7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583521" y="5017097"/>
            <a:ext cx="1700279" cy="396000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r>
              <a:rPr lang="en-US" sz="1400" dirty="0"/>
              <a:t>Radio-isotopes</a:t>
            </a:r>
          </a:p>
        </p:txBody>
      </p:sp>
      <p:pic>
        <p:nvPicPr>
          <p:cNvPr id="49" name="Picture 2" descr="O:\DOKUMENT\Diensten\COM\MPR\mpr\Presentations\MYRRHA\images\20140910 Labo Microbiology (3).jpg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0" r="16720"/>
          <a:stretch/>
        </p:blipFill>
        <p:spPr bwMode="auto">
          <a:xfrm>
            <a:off x="7806005" y="2780928"/>
            <a:ext cx="1440000" cy="1440000"/>
          </a:xfrm>
          <a:prstGeom prst="ellipse">
            <a:avLst/>
          </a:prstGeom>
          <a:noFill/>
          <a:effectLst>
            <a:outerShdw blurRad="63500" dist="38100" dir="2700000" algn="tl" rotWithShape="0">
              <a:prstClr val="black">
                <a:alpha val="7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7689304" y="4134405"/>
            <a:ext cx="1700279" cy="608329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ctr" anchorCtr="0" compatLnSpc="1">
            <a:prstTxWarp prst="textNoShape">
              <a:avLst/>
            </a:prstTxWarp>
          </a:bodyPr>
          <a:lstStyle>
            <a:defPPr>
              <a:defRPr lang="nl-BE"/>
            </a:defPPr>
            <a:lvl1pPr algn="ctr">
              <a:defRPr sz="1400"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Fundamental research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4015406" y="1844824"/>
            <a:ext cx="1857699" cy="1837814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sz="1200"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pPr algn="l"/>
            <a:r>
              <a:rPr lang="fr-BE" sz="1800" dirty="0" smtClean="0"/>
              <a:t>M</a:t>
            </a:r>
            <a:r>
              <a:rPr lang="fr-BE" sz="1800" b="0" dirty="0" smtClean="0"/>
              <a:t>ultipurpose</a:t>
            </a:r>
            <a:endParaRPr lang="fr-BE" sz="1800" b="0" dirty="0"/>
          </a:p>
          <a:p>
            <a:pPr algn="l"/>
            <a:r>
              <a:rPr lang="fr-BE" sz="1800" b="0" dirty="0" err="1"/>
              <a:t>h</a:t>
            </a:r>
            <a:r>
              <a:rPr lang="fr-BE" sz="1800" dirty="0" err="1"/>
              <a:t>Y</a:t>
            </a:r>
            <a:r>
              <a:rPr lang="fr-BE" sz="1800" b="0" dirty="0" err="1"/>
              <a:t>brid</a:t>
            </a:r>
            <a:endParaRPr lang="fr-BE" sz="1800" b="0" dirty="0"/>
          </a:p>
          <a:p>
            <a:pPr algn="l"/>
            <a:r>
              <a:rPr lang="fr-BE" sz="1800" dirty="0"/>
              <a:t>  </a:t>
            </a:r>
            <a:r>
              <a:rPr lang="fr-BE" sz="1800" dirty="0" err="1"/>
              <a:t>R</a:t>
            </a:r>
            <a:r>
              <a:rPr lang="fr-BE" sz="1800" b="0" dirty="0" err="1"/>
              <a:t>esearch</a:t>
            </a:r>
            <a:endParaRPr lang="fr-BE" sz="1800" b="0" dirty="0"/>
          </a:p>
          <a:p>
            <a:pPr algn="l"/>
            <a:r>
              <a:rPr lang="fr-BE" sz="1800" dirty="0"/>
              <a:t>  </a:t>
            </a:r>
            <a:r>
              <a:rPr lang="fr-BE" sz="1800" dirty="0" err="1"/>
              <a:t>R</a:t>
            </a:r>
            <a:r>
              <a:rPr lang="fr-BE" sz="1800" b="0" dirty="0" err="1"/>
              <a:t>eactor</a:t>
            </a:r>
            <a:r>
              <a:rPr lang="fr-BE" sz="1800" b="0" dirty="0"/>
              <a:t> for</a:t>
            </a:r>
          </a:p>
          <a:p>
            <a:pPr algn="l"/>
            <a:r>
              <a:rPr lang="fr-BE" sz="1800" dirty="0"/>
              <a:t>  H</a:t>
            </a:r>
            <a:r>
              <a:rPr lang="fr-BE" sz="1800" b="0" dirty="0"/>
              <a:t>igh-tech</a:t>
            </a:r>
          </a:p>
          <a:p>
            <a:pPr algn="l"/>
            <a:r>
              <a:rPr lang="fr-BE" sz="1800" dirty="0"/>
              <a:t>  A</a:t>
            </a:r>
            <a:r>
              <a:rPr lang="fr-BE" sz="1800" b="0" dirty="0"/>
              <a:t>pplications</a:t>
            </a:r>
            <a:endParaRPr lang="en-US" sz="1800" b="0" dirty="0"/>
          </a:p>
        </p:txBody>
      </p:sp>
      <p:pic>
        <p:nvPicPr>
          <p:cNvPr id="28" name="Picture 4"/>
          <p:cNvPicPr>
            <a:picLocks noChangeArrowheads="1"/>
          </p:cNvPicPr>
          <p:nvPr/>
        </p:nvPicPr>
        <p:blipFill rotWithShape="1">
          <a:blip r:embed="rId9" cstate="screen"/>
          <a:srcRect l="5188" r="9285"/>
          <a:stretch/>
        </p:blipFill>
        <p:spPr bwMode="auto">
          <a:xfrm>
            <a:off x="1712800" y="980728"/>
            <a:ext cx="1440000" cy="1440000"/>
          </a:xfrm>
          <a:prstGeom prst="ellipse">
            <a:avLst/>
          </a:prstGeom>
          <a:noFill/>
          <a:effectLst>
            <a:outerShdw blurRad="63500" dist="38100" dir="2700000" algn="tl" rotWithShape="0">
              <a:prstClr val="black">
                <a:alpha val="71000"/>
              </a:prstClr>
            </a:outerShdw>
          </a:effectLst>
        </p:spPr>
      </p:pic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712472" y="2347647"/>
            <a:ext cx="1435170" cy="396000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400" b="1" dirty="0">
                <a:solidFill>
                  <a:schemeClr val="bg2"/>
                </a:solidFill>
                <a:latin typeface="Segoe UI" panose="020B0502040204020203" pitchFamily="34" charset="0"/>
              </a:rPr>
              <a:t>Fission GEN IV</a:t>
            </a:r>
          </a:p>
        </p:txBody>
      </p:sp>
      <p:pic>
        <p:nvPicPr>
          <p:cNvPr id="36" name="Picture 6"/>
          <p:cNvPicPr>
            <a:picLocks noChangeArrowheads="1"/>
          </p:cNvPicPr>
          <p:nvPr/>
        </p:nvPicPr>
        <p:blipFill rotWithShape="1">
          <a:blip r:embed="rId10" cstate="screen"/>
          <a:srcRect l="25129" t="8222" r="2175" b="8222"/>
          <a:stretch/>
        </p:blipFill>
        <p:spPr bwMode="auto">
          <a:xfrm>
            <a:off x="6537176" y="980728"/>
            <a:ext cx="1440000" cy="1440000"/>
          </a:xfrm>
          <a:prstGeom prst="ellipse">
            <a:avLst/>
          </a:prstGeom>
          <a:noFill/>
          <a:effectLst>
            <a:outerShdw blurRad="63500" dist="38100" dir="2700000" algn="tl" rotWithShape="0">
              <a:prstClr val="black">
                <a:alpha val="71000"/>
              </a:prst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6819035" y="2380539"/>
            <a:ext cx="976185" cy="396000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r>
              <a:rPr lang="en-US" sz="1400" dirty="0"/>
              <a:t>Fusion</a:t>
            </a:r>
          </a:p>
        </p:txBody>
      </p:sp>
      <p:sp>
        <p:nvSpPr>
          <p:cNvPr id="44" name="Footer Placeholder 5"/>
          <p:cNvSpPr txBox="1">
            <a:spLocks/>
          </p:cNvSpPr>
          <p:nvPr/>
        </p:nvSpPr>
        <p:spPr>
          <a:xfrm>
            <a:off x="428498" y="6355125"/>
            <a:ext cx="8053200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/>
              <a:t>Source: </a:t>
            </a:r>
            <a:r>
              <a:rPr lang="en-US" dirty="0" err="1"/>
              <a:t>SCK•CEN</a:t>
            </a:r>
            <a:r>
              <a:rPr lang="en-US" dirty="0"/>
              <a:t> </a:t>
            </a:r>
            <a:r>
              <a:rPr lang="nl-BE" dirty="0" err="1"/>
              <a:t>MYRRHA</a:t>
            </a:r>
            <a:r>
              <a:rPr lang="nl-BE" dirty="0"/>
              <a:t> Project Team, </a:t>
            </a:r>
            <a:r>
              <a:rPr lang="nl-BE" dirty="0" err="1"/>
              <a:t>MYRRHA</a:t>
            </a:r>
            <a:r>
              <a:rPr lang="nl-BE" dirty="0"/>
              <a:t> Business Plan</a:t>
            </a:r>
          </a:p>
        </p:txBody>
      </p:sp>
      <p:pic>
        <p:nvPicPr>
          <p:cNvPr id="62" name="Picture 2" descr="C:\Users\sproost\Documents\Project MYRRHA\Presentations - Funding\2016_10_04 Meeting Westinghouse\SMR - Picture 1_circle.png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34" y="365435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5673080" y="5018969"/>
            <a:ext cx="1452358" cy="396000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r>
              <a:rPr lang="en-US" sz="1400" dirty="0" err="1"/>
              <a:t>SMR</a:t>
            </a:r>
            <a:r>
              <a:rPr lang="en-US" sz="1400" dirty="0"/>
              <a:t> </a:t>
            </a:r>
            <a:r>
              <a:rPr lang="en-US" sz="1400" dirty="0" err="1"/>
              <a:t>LFR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85800" fontAlgn="base">
              <a:lnSpc>
                <a:spcPct val="80000"/>
              </a:lnSpc>
              <a:spcAft>
                <a:spcPct val="0"/>
              </a:spcAft>
              <a:tabLst>
                <a:tab pos="6173788" algn="l"/>
              </a:tabLst>
            </a:pPr>
            <a:r>
              <a:rPr lang="en-US" sz="2600" kern="1200" dirty="0">
                <a:solidFill>
                  <a:srgbClr val="007DC3"/>
                </a:solidFill>
              </a:rPr>
              <a:t>MYRRHA broad application portfolio</a:t>
            </a:r>
            <a:endParaRPr lang="en-GB" sz="2600" kern="1200" dirty="0">
              <a:solidFill>
                <a:srgbClr val="007DC3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32520" y="2852936"/>
            <a:ext cx="1440001" cy="1735462"/>
            <a:chOff x="776695" y="2852936"/>
            <a:chExt cx="1440001" cy="1735462"/>
          </a:xfrm>
        </p:grpSpPr>
        <p:sp>
          <p:nvSpPr>
            <p:cNvPr id="35" name="Oval 34"/>
            <p:cNvSpPr/>
            <p:nvPr/>
          </p:nvSpPr>
          <p:spPr bwMode="auto">
            <a:xfrm>
              <a:off x="776695" y="2852936"/>
              <a:ext cx="1440001" cy="1440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nl-BE" sz="700">
                <a:latin typeface="Segoe UI" panose="020B0502040204020203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920306" y="3181582"/>
              <a:ext cx="1245093" cy="782707"/>
              <a:chOff x="3478963" y="1030652"/>
              <a:chExt cx="2919046" cy="1835012"/>
            </a:xfrm>
          </p:grpSpPr>
          <p:pic>
            <p:nvPicPr>
              <p:cNvPr id="41" name="Picture 2" descr="O:\DOKUMENT\Diensten\COM\MPR\mpr\Presentations\MYRRHA\images\waste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8963" y="1178742"/>
                <a:ext cx="1570867" cy="12559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O:\DOKUMENT\Diensten\COM\MPR\mpr\Presentations\MYRRHA\images\waste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3943" y="1236616"/>
                <a:ext cx="1424066" cy="11386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O:\DOKUMENT\Diensten\COM\MPR\mpr\Presentations\MYRRHA\images\waste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3677" y="1101777"/>
                <a:ext cx="1853910" cy="1482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O:\DOKUMENT\Diensten\COM\MPR\mpr\Presentations\MYRRHA\images\waste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8470" y="1030652"/>
                <a:ext cx="2295043" cy="18350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TextBox 39"/>
            <p:cNvSpPr txBox="1"/>
            <p:nvPr/>
          </p:nvSpPr>
          <p:spPr>
            <a:xfrm>
              <a:off x="798157" y="4192398"/>
              <a:ext cx="1331820" cy="396000"/>
            </a:xfrm>
            <a:prstGeom prst="rect">
              <a:avLst/>
            </a:prstGeom>
            <a:solidFill>
              <a:srgbClr val="3E8FC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7287" tIns="53643" rIns="107287" bIns="53643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2"/>
                  </a:solidFill>
                  <a:latin typeface="Segoe UI" panose="020B0502040204020203" pitchFamily="34" charset="0"/>
                </a:defRPr>
              </a:lvl1pPr>
            </a:lstStyle>
            <a:p>
              <a:r>
                <a:rPr lang="en-US" sz="1400" dirty="0" err="1" smtClean="0"/>
                <a:t>SNF</a:t>
              </a:r>
              <a:r>
                <a:rPr lang="en-US" sz="1400" dirty="0" smtClean="0"/>
                <a:t>*/ Waste</a:t>
              </a:r>
              <a:endParaRPr lang="en-US" sz="1400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7215" y="5959701"/>
            <a:ext cx="1874174" cy="27761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nl-BE" sz="1100" i="1" dirty="0"/>
              <a:t>*</a:t>
            </a:r>
            <a:r>
              <a:rPr lang="nl-BE" sz="1100" i="1" dirty="0" err="1"/>
              <a:t>SNF</a:t>
            </a:r>
            <a:r>
              <a:rPr lang="nl-BE" sz="1100" i="1" dirty="0"/>
              <a:t> = </a:t>
            </a:r>
            <a:r>
              <a:rPr lang="nl-BE" sz="1100" i="1" dirty="0" err="1"/>
              <a:t>Spent</a:t>
            </a:r>
            <a:r>
              <a:rPr lang="nl-BE" sz="1100" i="1" dirty="0"/>
              <a:t> </a:t>
            </a:r>
            <a:r>
              <a:rPr lang="nl-BE" sz="1100" i="1" dirty="0" err="1"/>
              <a:t>Nuclear</a:t>
            </a:r>
            <a:r>
              <a:rPr lang="nl-BE" sz="1100" i="1" dirty="0"/>
              <a:t> </a:t>
            </a:r>
            <a:r>
              <a:rPr lang="nl-BE" sz="1100" i="1" dirty="0" err="1"/>
              <a:t>Fuel</a:t>
            </a:r>
            <a:endParaRPr lang="en-GB" sz="1100" i="1" dirty="0"/>
          </a:p>
        </p:txBody>
      </p:sp>
    </p:spTree>
    <p:extLst>
      <p:ext uri="{BB962C8B-B14F-4D97-AF65-F5344CB8AC3E}">
        <p14:creationId xmlns:p14="http://schemas.microsoft.com/office/powerpoint/2010/main" val="9244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2554" y="144438"/>
            <a:ext cx="8548687" cy="476250"/>
          </a:xfrm>
          <a:prstGeom prst="rect">
            <a:avLst/>
          </a:prstGeom>
        </p:spPr>
        <p:txBody>
          <a:bodyPr/>
          <a:lstStyle/>
          <a:p>
            <a:r>
              <a:rPr lang="fr-FR" sz="2800" dirty="0">
                <a:solidFill>
                  <a:srgbClr val="007DC3"/>
                </a:solidFill>
              </a:rPr>
              <a:t>MYRRHA Accelerator - </a:t>
            </a:r>
            <a:r>
              <a:rPr lang="fr-FR" sz="2800" dirty="0" err="1">
                <a:solidFill>
                  <a:srgbClr val="007DC3"/>
                </a:solidFill>
              </a:rPr>
              <a:t>Specific</a:t>
            </a:r>
            <a:r>
              <a:rPr lang="fr-FR" sz="2800" dirty="0">
                <a:solidFill>
                  <a:srgbClr val="007DC3"/>
                </a:solidFill>
              </a:rPr>
              <a:t> </a:t>
            </a:r>
            <a:r>
              <a:rPr lang="fr-FR" sz="2800" dirty="0" err="1">
                <a:solidFill>
                  <a:srgbClr val="007DC3"/>
                </a:solidFill>
              </a:rPr>
              <a:t>requirements</a:t>
            </a:r>
            <a:endParaRPr lang="en-US" sz="2800" dirty="0">
              <a:solidFill>
                <a:srgbClr val="007DC3"/>
              </a:solidFill>
            </a:endParaRPr>
          </a:p>
        </p:txBody>
      </p:sp>
      <p:graphicFrame>
        <p:nvGraphicFramePr>
          <p:cNvPr id="64" name="Tableau 10"/>
          <p:cNvGraphicFramePr>
            <a:graphicFrameLocks noGrp="1"/>
          </p:cNvGraphicFramePr>
          <p:nvPr>
            <p:extLst/>
          </p:nvPr>
        </p:nvGraphicFramePr>
        <p:xfrm>
          <a:off x="433753" y="1342305"/>
          <a:ext cx="9056077" cy="4519013"/>
        </p:xfrm>
        <a:graphic>
          <a:graphicData uri="http://schemas.openxmlformats.org/drawingml/2006/table">
            <a:tbl>
              <a:tblPr/>
              <a:tblGrid>
                <a:gridCol w="4853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2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j-lt"/>
                          <a:ea typeface="Times New Roman"/>
                          <a:cs typeface="Calibri" pitchFamily="34" charset="0"/>
                        </a:rPr>
                        <a:t>Proton energy</a:t>
                      </a:r>
                      <a:endParaRPr lang="fr-FR" sz="1800" dirty="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j-lt"/>
                          <a:ea typeface="Times New Roman"/>
                          <a:cs typeface="Calibri" pitchFamily="34" charset="0"/>
                        </a:rPr>
                        <a:t>600 MeV</a:t>
                      </a:r>
                      <a:endParaRPr lang="fr-FR" sz="180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4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j-lt"/>
                          <a:ea typeface="Times New Roman"/>
                          <a:cs typeface="Calibri" pitchFamily="34" charset="0"/>
                        </a:rPr>
                        <a:t>Beam </a:t>
                      </a:r>
                      <a:r>
                        <a:rPr lang="en-US" sz="1800" dirty="0">
                          <a:latin typeface="+mj-lt"/>
                          <a:ea typeface="Times New Roman"/>
                          <a:cs typeface="Calibri" pitchFamily="34" charset="0"/>
                        </a:rPr>
                        <a:t>current</a:t>
                      </a:r>
                      <a:endParaRPr lang="fr-FR" sz="1800" dirty="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j-lt"/>
                          <a:ea typeface="Times New Roman"/>
                          <a:cs typeface="Calibri" pitchFamily="34" charset="0"/>
                        </a:rPr>
                        <a:t>0.1 to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Calibri" pitchFamily="34" charset="0"/>
                        </a:rPr>
                        <a:t>4.0 mA</a:t>
                      </a:r>
                      <a:endParaRPr lang="fr-FR" sz="18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6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j-lt"/>
                          <a:ea typeface="Times New Roman"/>
                          <a:cs typeface="Calibri" pitchFamily="34" charset="0"/>
                        </a:rPr>
                        <a:t>Repetition rate</a:t>
                      </a:r>
                      <a:endParaRPr lang="fr-FR" sz="180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Calibri" pitchFamily="34" charset="0"/>
                        </a:rPr>
                        <a:t>CW</a:t>
                      </a:r>
                      <a:r>
                        <a:rPr lang="en-US" sz="1800" dirty="0" smtClean="0">
                          <a:latin typeface="+mj-lt"/>
                          <a:ea typeface="Times New Roman"/>
                          <a:cs typeface="Calibri" pitchFamily="34" charset="0"/>
                        </a:rPr>
                        <a:t>, 10 to 250 Hz</a:t>
                      </a:r>
                      <a:endParaRPr lang="fr-FR" sz="1800" dirty="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j-lt"/>
                          <a:ea typeface="Times New Roman"/>
                          <a:cs typeface="Calibri" pitchFamily="34" charset="0"/>
                        </a:rPr>
                        <a:t>Beam duty cycle</a:t>
                      </a:r>
                      <a:endParaRPr lang="fr-FR" sz="1800" dirty="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j-lt"/>
                          <a:ea typeface="Times New Roman"/>
                          <a:cs typeface="Calibri" pitchFamily="34" charset="0"/>
                        </a:rPr>
                        <a:t>10</a:t>
                      </a:r>
                      <a:r>
                        <a:rPr lang="en-US" sz="1800" baseline="30000">
                          <a:latin typeface="+mj-lt"/>
                          <a:ea typeface="Times New Roman"/>
                          <a:cs typeface="Calibri" pitchFamily="34" charset="0"/>
                        </a:rPr>
                        <a:t>-4</a:t>
                      </a:r>
                      <a:r>
                        <a:rPr lang="en-US" sz="1800">
                          <a:latin typeface="+mj-lt"/>
                          <a:ea typeface="Times New Roman"/>
                          <a:cs typeface="Calibri" pitchFamily="34" charset="0"/>
                        </a:rPr>
                        <a:t> to 1</a:t>
                      </a:r>
                      <a:endParaRPr lang="fr-FR" sz="180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7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j-lt"/>
                          <a:ea typeface="Times New Roman"/>
                          <a:cs typeface="Calibri" pitchFamily="34" charset="0"/>
                        </a:rPr>
                        <a:t>Beam power stability</a:t>
                      </a:r>
                      <a:endParaRPr lang="fr-FR" sz="1800" dirty="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j-lt"/>
                          <a:ea typeface="Times New Roman"/>
                          <a:cs typeface="Calibri" pitchFamily="34" charset="0"/>
                        </a:rPr>
                        <a:t>&lt; ± 2% on a time scale of 100ms</a:t>
                      </a:r>
                      <a:endParaRPr lang="fr-FR" sz="180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j-lt"/>
                          <a:ea typeface="Times New Roman"/>
                          <a:cs typeface="Calibri" pitchFamily="34" charset="0"/>
                        </a:rPr>
                        <a:t>Beam footprint on reactor window</a:t>
                      </a:r>
                      <a:endParaRPr lang="fr-FR" sz="180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j-lt"/>
                          <a:ea typeface="Times New Roman"/>
                          <a:cs typeface="Calibri" pitchFamily="34" charset="0"/>
                        </a:rPr>
                        <a:t>Circular </a:t>
                      </a:r>
                      <a:r>
                        <a:rPr lang="en-US" sz="1800">
                          <a:latin typeface="+mj-lt"/>
                          <a:ea typeface="Times New Roman"/>
                          <a:cs typeface="Calibri" pitchFamily="34" charset="0"/>
                          <a:sym typeface="Symbol"/>
                        </a:rPr>
                        <a:t></a:t>
                      </a:r>
                      <a:r>
                        <a:rPr lang="en-US" sz="1800">
                          <a:latin typeface="+mj-lt"/>
                          <a:ea typeface="Times New Roman"/>
                          <a:cs typeface="Calibri" pitchFamily="34" charset="0"/>
                        </a:rPr>
                        <a:t>85mm</a:t>
                      </a:r>
                      <a:endParaRPr lang="fr-FR" sz="180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0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j-lt"/>
                          <a:ea typeface="Times New Roman"/>
                          <a:cs typeface="Calibri" pitchFamily="34" charset="0"/>
                        </a:rPr>
                        <a:t>Beam footprint stability</a:t>
                      </a:r>
                      <a:endParaRPr lang="fr-FR" sz="180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j-lt"/>
                          <a:ea typeface="Times New Roman"/>
                          <a:cs typeface="Calibri" pitchFamily="34" charset="0"/>
                        </a:rPr>
                        <a:t>&lt; ± 10% on a time scale of 1s</a:t>
                      </a:r>
                      <a:endParaRPr lang="fr-FR" sz="180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5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j-lt"/>
                          <a:ea typeface="Times New Roman"/>
                          <a:cs typeface="Calibri" pitchFamily="34" charset="0"/>
                        </a:rPr>
                        <a:t># of allowed beam trips on reactor longer than 3 sec</a:t>
                      </a:r>
                      <a:endParaRPr lang="fr-FR" sz="180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j-lt"/>
                          <a:ea typeface="Times New Roman"/>
                          <a:cs typeface="Calibri" pitchFamily="34" charset="0"/>
                        </a:rPr>
                        <a:t>10 maximum per 3-month operation period</a:t>
                      </a:r>
                      <a:endParaRPr lang="fr-FR" sz="180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j-lt"/>
                          <a:ea typeface="Times New Roman"/>
                          <a:cs typeface="Calibri" pitchFamily="34" charset="0"/>
                        </a:rPr>
                        <a:t># of allowed beam trips on reactor longer than 0.1 sec</a:t>
                      </a:r>
                      <a:endParaRPr lang="fr-FR" sz="180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j-lt"/>
                          <a:ea typeface="Times New Roman"/>
                          <a:cs typeface="Calibri" pitchFamily="34" charset="0"/>
                        </a:rPr>
                        <a:t>100 maximum per day</a:t>
                      </a:r>
                      <a:endParaRPr lang="fr-FR" sz="180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j-lt"/>
                          <a:ea typeface="Times New Roman"/>
                          <a:cs typeface="Calibri" pitchFamily="34" charset="0"/>
                        </a:rPr>
                        <a:t># of allowed beam trips on reactor shorter than 0.1 sec</a:t>
                      </a:r>
                      <a:endParaRPr lang="fr-FR" sz="1800" dirty="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j-lt"/>
                          <a:ea typeface="Times New Roman"/>
                          <a:cs typeface="Calibri" pitchFamily="34" charset="0"/>
                        </a:rPr>
                        <a:t>unlimited</a:t>
                      </a:r>
                      <a:endParaRPr lang="fr-FR" sz="1800" dirty="0">
                        <a:latin typeface="+mj-lt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5" name="Rectangle 8"/>
          <p:cNvSpPr>
            <a:spLocks noChangeArrowheads="1"/>
          </p:cNvSpPr>
          <p:nvPr/>
        </p:nvSpPr>
        <p:spPr bwMode="auto">
          <a:xfrm>
            <a:off x="433753" y="1353416"/>
            <a:ext cx="9047285" cy="1665288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6" name="Text Box 6"/>
          <p:cNvSpPr txBox="1">
            <a:spLocks noChangeArrowheads="1"/>
          </p:cNvSpPr>
          <p:nvPr/>
        </p:nvSpPr>
        <p:spPr bwMode="auto">
          <a:xfrm>
            <a:off x="1063269" y="826603"/>
            <a:ext cx="777081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588" indent="-1588" algn="ctr">
              <a:spcBef>
                <a:spcPct val="50000"/>
              </a:spcBef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High power proton </a:t>
            </a:r>
            <a:r>
              <a:rPr lang="fr-FR" sz="2400" b="1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beam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(up to 2.4 MW)</a:t>
            </a:r>
          </a:p>
        </p:txBody>
      </p:sp>
      <p:sp>
        <p:nvSpPr>
          <p:cNvPr id="67" name="Line 7"/>
          <p:cNvSpPr>
            <a:spLocks noChangeShapeType="1"/>
          </p:cNvSpPr>
          <p:nvPr/>
        </p:nvSpPr>
        <p:spPr bwMode="auto">
          <a:xfrm flipV="1">
            <a:off x="1260231" y="1057435"/>
            <a:ext cx="982540" cy="1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8" name="Rectangle 8"/>
          <p:cNvSpPr>
            <a:spLocks noChangeArrowheads="1"/>
          </p:cNvSpPr>
          <p:nvPr/>
        </p:nvSpPr>
        <p:spPr bwMode="auto">
          <a:xfrm>
            <a:off x="433753" y="4220441"/>
            <a:ext cx="9047285" cy="1669059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2460412" y="5977434"/>
            <a:ext cx="606229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588" indent="-1588">
              <a:spcBef>
                <a:spcPct val="50000"/>
              </a:spcBef>
            </a:pPr>
            <a:r>
              <a:rPr lang="fr-FR" sz="24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Extreme</a:t>
            </a:r>
            <a:r>
              <a:rPr lang="fr-FR" sz="2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reliability</a:t>
            </a:r>
            <a:r>
              <a:rPr lang="fr-FR" sz="2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level</a:t>
            </a:r>
            <a:r>
              <a:rPr lang="fr-FR" sz="2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GB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MTBF </a:t>
            </a:r>
            <a:r>
              <a:rPr lang="en-GB" sz="2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&gt; 250 hrs</a:t>
            </a:r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 flipV="1">
            <a:off x="1608103" y="6208265"/>
            <a:ext cx="817322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4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40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71979" cy="211667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sz="1400" dirty="0">
              <a:latin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8498" y="44625"/>
            <a:ext cx="9065152" cy="92719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>
              <a:spcBef>
                <a:spcPct val="0"/>
              </a:spcBef>
              <a:buNone/>
              <a:defRPr lang="nl-BE" sz="2400" b="1" kern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defTabSz="685800" fontAlgn="base">
              <a:lnSpc>
                <a:spcPct val="80000"/>
              </a:lnSpc>
              <a:spcAft>
                <a:spcPct val="0"/>
              </a:spcAft>
              <a:tabLst>
                <a:tab pos="6173788" algn="l"/>
              </a:tabLst>
            </a:pPr>
            <a:r>
              <a:rPr lang="en-US" sz="2600" kern="1200" dirty="0">
                <a:solidFill>
                  <a:srgbClr val="007DC3"/>
                </a:solidFill>
              </a:rPr>
              <a:t>MYRRHA Accelerator – Overview</a:t>
            </a:r>
            <a:endParaRPr lang="en-GB" sz="2600" kern="1200" dirty="0">
              <a:solidFill>
                <a:srgbClr val="007DC3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76537" y="773184"/>
            <a:ext cx="8369104" cy="5806916"/>
            <a:chOff x="776537" y="773184"/>
            <a:chExt cx="8369104" cy="5806916"/>
          </a:xfrm>
        </p:grpSpPr>
        <p:grpSp>
          <p:nvGrpSpPr>
            <p:cNvPr id="15" name="Group 14"/>
            <p:cNvGrpSpPr/>
            <p:nvPr/>
          </p:nvGrpSpPr>
          <p:grpSpPr>
            <a:xfrm>
              <a:off x="776537" y="773184"/>
              <a:ext cx="8369104" cy="5806916"/>
              <a:chOff x="776537" y="773184"/>
              <a:chExt cx="8369104" cy="5806916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776537" y="773184"/>
                <a:ext cx="8369104" cy="5806916"/>
                <a:chOff x="776537" y="773184"/>
                <a:chExt cx="8369104" cy="5806916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776537" y="773184"/>
                  <a:ext cx="8369104" cy="5806916"/>
                  <a:chOff x="776537" y="773184"/>
                  <a:chExt cx="8369104" cy="5806916"/>
                </a:xfrm>
              </p:grpSpPr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776537" y="773184"/>
                    <a:ext cx="8352928" cy="5806916"/>
                    <a:chOff x="776537" y="773184"/>
                    <a:chExt cx="8352928" cy="5806916"/>
                  </a:xfrm>
                </p:grpSpPr>
                <p:pic>
                  <p:nvPicPr>
                    <p:cNvPr id="2" name="Picture 1"/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76537" y="773184"/>
                      <a:ext cx="8352928" cy="580691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" name="Rectangle 2"/>
                    <p:cNvSpPr/>
                    <p:nvPr/>
                  </p:nvSpPr>
                  <p:spPr>
                    <a:xfrm>
                      <a:off x="8256860" y="809154"/>
                      <a:ext cx="864096" cy="19863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8441113" y="845628"/>
                    <a:ext cx="704528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900" b="1" dirty="0" smtClean="0"/>
                      <a:t>100 MeV</a:t>
                    </a:r>
                    <a:endParaRPr lang="en-GB" sz="900" b="1" dirty="0" err="1" smtClean="0"/>
                  </a:p>
                </p:txBody>
              </p:sp>
            </p:grpSp>
            <p:pic>
              <p:nvPicPr>
                <p:cNvPr id="12" name="Picture 11" descr="C:\Users\rfernand\Documents\MYRRHA Rev.1.7\Options\REV1_7 Option0 Section Right.PNG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37377" y="5127348"/>
                  <a:ext cx="792088" cy="13513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" name="Rectangle 8"/>
              <p:cNvSpPr/>
              <p:nvPr/>
            </p:nvSpPr>
            <p:spPr>
              <a:xfrm>
                <a:off x="8377190" y="1454686"/>
                <a:ext cx="672645" cy="144016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8276798" y="1425132"/>
              <a:ext cx="70865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60 cavities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56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>
            <a:spLocks/>
          </p:cNvSpPr>
          <p:nvPr/>
        </p:nvSpPr>
        <p:spPr bwMode="auto">
          <a:xfrm>
            <a:off x="116960" y="1005832"/>
            <a:ext cx="9516560" cy="5519512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65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71979" cy="211667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sz="1400" dirty="0">
              <a:latin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8498" y="44625"/>
            <a:ext cx="9065152" cy="92719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>
              <a:spcBef>
                <a:spcPct val="0"/>
              </a:spcBef>
              <a:buNone/>
              <a:defRPr lang="nl-BE" sz="2400" b="1" kern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defTabSz="685800" fontAlgn="base">
              <a:lnSpc>
                <a:spcPct val="80000"/>
              </a:lnSpc>
              <a:spcAft>
                <a:spcPct val="0"/>
              </a:spcAft>
              <a:tabLst>
                <a:tab pos="6173788" algn="l"/>
              </a:tabLst>
            </a:pPr>
            <a:r>
              <a:rPr lang="en-US" sz="2600" kern="1200" dirty="0">
                <a:solidFill>
                  <a:srgbClr val="007DC3"/>
                </a:solidFill>
              </a:rPr>
              <a:t>MYRRHA </a:t>
            </a:r>
            <a:r>
              <a:rPr lang="en-US" sz="2600" kern="1200" dirty="0" smtClean="0">
                <a:solidFill>
                  <a:srgbClr val="007DC3"/>
                </a:solidFill>
              </a:rPr>
              <a:t>Phased Implementation Strategy</a:t>
            </a:r>
            <a:endParaRPr lang="en-GB" sz="2600" kern="1200" dirty="0">
              <a:solidFill>
                <a:srgbClr val="007DC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42" y="1124744"/>
            <a:ext cx="5644818" cy="5126669"/>
          </a:xfrm>
          <a:prstGeom prst="rect">
            <a:avLst/>
          </a:prstGeom>
        </p:spPr>
      </p:pic>
      <p:pic>
        <p:nvPicPr>
          <p:cNvPr id="11" name="Picture 10" descr="C:\Users\rfernand\Documents\MYRRHA Rev.1.7\Options\REV1_7 Option0 Section Righ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792" y="4820648"/>
            <a:ext cx="735013" cy="125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3115336" y="4097621"/>
            <a:ext cx="5050736" cy="2155977"/>
          </a:xfrm>
          <a:prstGeom prst="rect">
            <a:avLst/>
          </a:prstGeom>
          <a:noFill/>
          <a:ln w="41275" cap="flat" cmpd="sng" algn="ctr">
            <a:solidFill>
              <a:srgbClr val="3E8FC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1722865" y="4876403"/>
            <a:ext cx="2155977" cy="598411"/>
          </a:xfrm>
          <a:prstGeom prst="rect">
            <a:avLst/>
          </a:prstGeom>
          <a:solidFill>
            <a:srgbClr val="3E8FCD"/>
          </a:solidFill>
          <a:ln w="41275" cap="flat" cmpd="sng" algn="ctr">
            <a:solidFill>
              <a:srgbClr val="3E8FCD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r>
              <a:rPr lang="en-GB" sz="1400" dirty="0" smtClean="0"/>
              <a:t>Phase 2 – 600 MeV</a:t>
            </a:r>
            <a:endParaRPr lang="en-GB" sz="14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8219555" y="4097620"/>
            <a:ext cx="1383485" cy="2155977"/>
            <a:chOff x="8219555" y="4153342"/>
            <a:chExt cx="1383485" cy="215597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8219555" y="4153343"/>
              <a:ext cx="762810" cy="2155976"/>
            </a:xfrm>
            <a:prstGeom prst="rect">
              <a:avLst/>
            </a:prstGeom>
            <a:noFill/>
            <a:ln w="41275" cap="flat" cmpd="sng" algn="ctr">
              <a:solidFill>
                <a:srgbClr val="3E8FC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7287" tIns="53643" rIns="107287" bIns="53643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600"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8225846" y="4932125"/>
              <a:ext cx="2155977" cy="598411"/>
            </a:xfrm>
            <a:prstGeom prst="rect">
              <a:avLst/>
            </a:prstGeom>
            <a:solidFill>
              <a:srgbClr val="3E8FCD"/>
            </a:solidFill>
            <a:ln w="41275" cap="flat" cmpd="sng" algn="ctr">
              <a:solidFill>
                <a:srgbClr val="3E8FC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2"/>
                  </a:solidFill>
                  <a:latin typeface="Segoe UI" panose="020B0502040204020203" pitchFamily="34" charset="0"/>
                </a:defRPr>
              </a:lvl1pPr>
            </a:lstStyle>
            <a:p>
              <a:r>
                <a:rPr lang="en-GB" sz="1400" dirty="0" smtClean="0"/>
                <a:t>Phase 3 – Reactor </a:t>
              </a:r>
              <a:endParaRPr lang="en-GB" sz="1400" dirty="0"/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200472" y="1052736"/>
            <a:ext cx="2160240" cy="5256584"/>
          </a:xfrm>
          <a:prstGeom prst="rect">
            <a:avLst/>
          </a:prstGeom>
          <a:ln w="41275">
            <a:solidFill>
              <a:srgbClr val="3E8FCD"/>
            </a:solidFill>
          </a:ln>
        </p:spPr>
        <p:txBody>
          <a:bodyPr lIns="107287" tIns="53643" rIns="107287" bIns="53643" anchor="ctr"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336"/>
              </a:spcAft>
              <a:buNone/>
            </a:pPr>
            <a:r>
              <a:rPr lang="en-GB" sz="2400" dirty="0" smtClean="0"/>
              <a:t>Benefits of phased approach:</a:t>
            </a:r>
          </a:p>
          <a:p>
            <a:pPr>
              <a:spcAft>
                <a:spcPts val="336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Reducing </a:t>
            </a:r>
            <a:r>
              <a:rPr lang="en-GB" sz="2000" kern="0" dirty="0"/>
              <a:t>technical </a:t>
            </a:r>
            <a:r>
              <a:rPr lang="en-GB" sz="2000" kern="0" dirty="0" smtClean="0"/>
              <a:t>risk</a:t>
            </a:r>
          </a:p>
          <a:p>
            <a:pPr>
              <a:spcAft>
                <a:spcPts val="336"/>
              </a:spcAft>
              <a:buFont typeface="Arial" panose="020B0604020202020204" pitchFamily="34" charset="0"/>
              <a:buChar char="•"/>
            </a:pPr>
            <a:r>
              <a:rPr lang="en-GB" sz="2000" kern="0" dirty="0" smtClean="0"/>
              <a:t>Spreading investment cost</a:t>
            </a:r>
          </a:p>
          <a:p>
            <a:pPr>
              <a:spcAft>
                <a:spcPts val="336"/>
              </a:spcAft>
              <a:buFont typeface="Arial" panose="020B0604020202020204" pitchFamily="34" charset="0"/>
              <a:buChar char="•"/>
            </a:pPr>
            <a:r>
              <a:rPr lang="en-GB" sz="2000" kern="0" dirty="0" smtClean="0"/>
              <a:t>First </a:t>
            </a:r>
            <a:r>
              <a:rPr lang="en-GB" sz="2000" kern="0" dirty="0"/>
              <a:t>R&amp;D facility </a:t>
            </a:r>
            <a:r>
              <a:rPr lang="en-GB" sz="2000" kern="0" dirty="0" smtClean="0"/>
              <a:t>available </a:t>
            </a:r>
            <a:r>
              <a:rPr lang="en-GB" sz="2000" kern="0" dirty="0"/>
              <a:t>in </a:t>
            </a:r>
            <a:r>
              <a:rPr lang="en-GB" sz="2000" kern="0" dirty="0" err="1"/>
              <a:t>Mol</a:t>
            </a:r>
            <a:r>
              <a:rPr lang="en-GB" sz="2000" kern="0" dirty="0"/>
              <a:t> </a:t>
            </a:r>
            <a:r>
              <a:rPr lang="en-GB" sz="2000" kern="0" dirty="0" smtClean="0"/>
              <a:t>end </a:t>
            </a:r>
            <a:r>
              <a:rPr lang="en-GB" sz="2000" kern="0" dirty="0"/>
              <a:t>of 2024</a:t>
            </a:r>
          </a:p>
          <a:p>
            <a:pPr marL="422275" lvl="1" indent="0">
              <a:spcAft>
                <a:spcPts val="600"/>
              </a:spcAft>
              <a:buNone/>
            </a:pPr>
            <a:endParaRPr lang="en-GB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265368" y="1124744"/>
            <a:ext cx="71699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100 MeV</a:t>
            </a:r>
            <a:endParaRPr lang="en-GB" sz="900" b="1" dirty="0" err="1" smtClean="0"/>
          </a:p>
        </p:txBody>
      </p:sp>
      <p:sp>
        <p:nvSpPr>
          <p:cNvPr id="5" name="Rectangle 4"/>
          <p:cNvSpPr/>
          <p:nvPr/>
        </p:nvSpPr>
        <p:spPr>
          <a:xfrm>
            <a:off x="8361624" y="1720041"/>
            <a:ext cx="473576" cy="1247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86152" y="1695793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latin typeface="Arial Narrow" panose="020B0606020202030204" pitchFamily="34" charset="0"/>
              </a:rPr>
              <a:t>60 cavities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501648" y="1052735"/>
            <a:ext cx="7101392" cy="2990327"/>
            <a:chOff x="2501648" y="1148966"/>
            <a:chExt cx="7101392" cy="2928106"/>
          </a:xfrm>
        </p:grpSpPr>
        <p:sp>
          <p:nvSpPr>
            <p:cNvPr id="10" name="TextBox 9"/>
            <p:cNvSpPr txBox="1"/>
            <p:nvPr/>
          </p:nvSpPr>
          <p:spPr>
            <a:xfrm rot="16200000">
              <a:off x="1336801" y="2313813"/>
              <a:ext cx="2928106" cy="598411"/>
            </a:xfrm>
            <a:prstGeom prst="rect">
              <a:avLst/>
            </a:prstGeom>
            <a:solidFill>
              <a:srgbClr val="3E8FCD"/>
            </a:solidFill>
            <a:ln w="41275" cap="flat" cmpd="sng" algn="ctr">
              <a:solidFill>
                <a:srgbClr val="3E8FC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2"/>
                  </a:solidFill>
                  <a:latin typeface="Segoe UI" panose="020B0502040204020203" pitchFamily="34" charset="0"/>
                </a:defRPr>
              </a:lvl1pPr>
            </a:lstStyle>
            <a:p>
              <a:r>
                <a:rPr lang="en-GB" sz="1400" dirty="0" smtClean="0"/>
                <a:t>Phase 1 – 100 MeV </a:t>
              </a:r>
              <a:endParaRPr lang="en-GB" sz="1400" dirty="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115335" y="1148966"/>
              <a:ext cx="6487705" cy="2928106"/>
            </a:xfrm>
            <a:prstGeom prst="rect">
              <a:avLst/>
            </a:prstGeom>
            <a:noFill/>
            <a:ln w="41275" cap="flat" cmpd="sng" algn="ctr">
              <a:solidFill>
                <a:srgbClr val="3E8FC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07287" tIns="53643" rIns="107287" bIns="53643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600">
                <a:latin typeface="Arial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303718" y="1561434"/>
              <a:ext cx="4067074" cy="1142329"/>
              <a:chOff x="3303718" y="1556792"/>
              <a:chExt cx="4067074" cy="114232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3303718" y="2114109"/>
                <a:ext cx="4067074" cy="585012"/>
                <a:chOff x="3385886" y="2184952"/>
                <a:chExt cx="3864143" cy="523913"/>
              </a:xfrm>
            </p:grpSpPr>
            <p:sp>
              <p:nvSpPr>
                <p:cNvPr id="20" name="Rectangle 19"/>
                <p:cNvSpPr/>
                <p:nvPr/>
              </p:nvSpPr>
              <p:spPr bwMode="auto">
                <a:xfrm>
                  <a:off x="3385886" y="2519409"/>
                  <a:ext cx="3864143" cy="189456"/>
                </a:xfrm>
                <a:prstGeom prst="rect">
                  <a:avLst/>
                </a:prstGeom>
                <a:solidFill>
                  <a:schemeClr val="bg2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107287" tIns="53643" rIns="107287" bIns="53643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600">
                    <a:latin typeface="Arial" charset="0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465168" y="2184952"/>
                  <a:ext cx="504056" cy="3344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5961112" y="1556792"/>
                <a:ext cx="583601" cy="93077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228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85800" fontAlgn="base">
              <a:spcBef>
                <a:spcPts val="600"/>
              </a:spcBef>
              <a:spcAft>
                <a:spcPct val="0"/>
              </a:spcAft>
              <a:tabLst>
                <a:tab pos="6173788" algn="l"/>
              </a:tabLst>
            </a:pP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100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MeV Accelerator 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Objectives</a:t>
            </a:r>
            <a:endParaRPr lang="en-GB" sz="2600" kern="1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80728"/>
            <a:ext cx="8915400" cy="5544616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400" b="1" dirty="0"/>
              <a:t>MYRRHA </a:t>
            </a:r>
            <a:r>
              <a:rPr lang="en-US" sz="2400" b="1" dirty="0" err="1" smtClean="0"/>
              <a:t>linac</a:t>
            </a:r>
            <a:r>
              <a:rPr lang="en-US" sz="2400" b="1" dirty="0" smtClean="0"/>
              <a:t> </a:t>
            </a:r>
            <a:r>
              <a:rPr lang="en-US" sz="2400" b="1" dirty="0"/>
              <a:t>design focus </a:t>
            </a:r>
            <a:r>
              <a:rPr lang="en-US" sz="2400" b="1" dirty="0" smtClean="0"/>
              <a:t>on:</a:t>
            </a:r>
            <a:endParaRPr lang="en-US" sz="2400" b="1" dirty="0"/>
          </a:p>
          <a:p>
            <a:pPr marL="1050783" lvl="1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400" dirty="0"/>
              <a:t>Reliability and reparability of individual components</a:t>
            </a:r>
          </a:p>
          <a:p>
            <a:pPr marL="1050783" lvl="1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400" dirty="0" smtClean="0">
                <a:sym typeface="Wingdings" panose="05000000000000000000" pitchFamily="2" charset="2"/>
              </a:rPr>
              <a:t>Efficient </a:t>
            </a:r>
            <a:r>
              <a:rPr lang="en-US" sz="2400" dirty="0">
                <a:sym typeface="Wingdings" panose="05000000000000000000" pitchFamily="2" charset="2"/>
              </a:rPr>
              <a:t>implementation of </a:t>
            </a:r>
            <a:r>
              <a:rPr lang="en-US" sz="2400" dirty="0" smtClean="0">
                <a:sym typeface="Wingdings" panose="05000000000000000000" pitchFamily="2" charset="2"/>
              </a:rPr>
              <a:t>redundancy (fault tolerance)</a:t>
            </a:r>
            <a:endParaRPr lang="en-US" sz="24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GB" sz="2400" b="1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400" b="1" dirty="0" smtClean="0"/>
              <a:t>100 MeV </a:t>
            </a:r>
            <a:r>
              <a:rPr lang="en-GB" sz="2400" b="1" dirty="0" err="1" smtClean="0"/>
              <a:t>linac</a:t>
            </a:r>
            <a:r>
              <a:rPr lang="en-GB" sz="2400" b="1" dirty="0" smtClean="0"/>
              <a:t> objectives: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2400" dirty="0" smtClean="0"/>
              <a:t>Representative </a:t>
            </a:r>
            <a:r>
              <a:rPr lang="en-GB" sz="2400" dirty="0"/>
              <a:t>unit of the full MYRRHA </a:t>
            </a:r>
            <a:r>
              <a:rPr lang="en-GB" sz="2400" dirty="0" err="1"/>
              <a:t>linac</a:t>
            </a:r>
            <a:r>
              <a:rPr lang="en-GB" sz="2400" dirty="0"/>
              <a:t> (600 MeV)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2400" dirty="0"/>
              <a:t>Implementation of fault tolerant schemes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2400" dirty="0"/>
              <a:t>Validation of the technological choices (for the injector)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2400" dirty="0"/>
              <a:t>Evaluation of the reliability goal for </a:t>
            </a:r>
            <a:r>
              <a:rPr lang="en-GB" sz="2400" dirty="0" smtClean="0"/>
              <a:t>the full </a:t>
            </a:r>
            <a:r>
              <a:rPr lang="en-GB" sz="2400" dirty="0"/>
              <a:t>MYRRHA </a:t>
            </a:r>
            <a:r>
              <a:rPr lang="en-GB" sz="2400" dirty="0" err="1" smtClean="0"/>
              <a:t>linac</a:t>
            </a:r>
            <a:endParaRPr lang="en-GB" sz="2400" dirty="0" smtClean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2400" dirty="0" smtClean="0"/>
              <a:t>Applications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GB" sz="2400" b="1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GB" sz="2400" b="1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GB" sz="2400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1544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85800" fontAlgn="base">
              <a:spcAft>
                <a:spcPct val="0"/>
              </a:spcAft>
              <a:tabLst>
                <a:tab pos="6173788" algn="l"/>
              </a:tabLst>
            </a:pPr>
            <a:r>
              <a:rPr lang="en-US" sz="2600" kern="1200" dirty="0" smtClean="0">
                <a:solidFill>
                  <a:srgbClr val="0070C0"/>
                </a:solidFill>
              </a:rPr>
              <a:t>MYRRHA Phase 1 (2018 - 2024) – Objectives</a:t>
            </a:r>
            <a:endParaRPr lang="en-GB" sz="2600" kern="1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496" y="980728"/>
            <a:ext cx="9145016" cy="554461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>
                <a:sym typeface="Wingdings" panose="05000000000000000000" pitchFamily="2" charset="2"/>
              </a:rPr>
              <a:t>Build a </a:t>
            </a:r>
            <a:r>
              <a:rPr lang="en-US" sz="2000" b="1" dirty="0"/>
              <a:t>100 MeV proton </a:t>
            </a:r>
            <a:r>
              <a:rPr lang="en-US" sz="2000" b="1" dirty="0" err="1" smtClean="0"/>
              <a:t>linac</a:t>
            </a:r>
            <a:r>
              <a:rPr lang="en-US" sz="2000" b="1" dirty="0" smtClean="0"/>
              <a:t> </a:t>
            </a:r>
            <a:r>
              <a:rPr lang="en-US" sz="2000" b="1" dirty="0"/>
              <a:t>+ ISOL target + Fusion Target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Conduct R&amp;D in support of the accelerator up to 600 MeV </a:t>
            </a:r>
            <a:r>
              <a:rPr lang="en-US" sz="2000" dirty="0" smtClean="0"/>
              <a:t>(Phase 2)</a:t>
            </a: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Conduct the further Design, Licensing, R&amp;D support of the reactor </a:t>
            </a:r>
            <a:r>
              <a:rPr lang="en-US" sz="2000" dirty="0" smtClean="0"/>
              <a:t>(Phase 3) </a:t>
            </a:r>
            <a:endParaRPr lang="en-US" sz="20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lnSpc>
                <a:spcPct val="110000"/>
              </a:lnSpc>
              <a:spcBef>
                <a:spcPts val="2400"/>
              </a:spcBef>
              <a:buNone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MINERVA </a:t>
            </a: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</a:rPr>
              <a:t>M</a:t>
            </a:r>
            <a:r>
              <a:rPr lang="en-US" sz="1800" dirty="0"/>
              <a:t>YRRHA 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</a:rPr>
              <a:t>I</a:t>
            </a:r>
            <a:r>
              <a:rPr lang="en-US" sz="1800" dirty="0"/>
              <a:t>sotopes </a:t>
            </a:r>
            <a:r>
              <a:rPr lang="en-US" sz="1800" dirty="0" err="1"/>
              <a:t>productio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</a:rPr>
              <a:t>N</a:t>
            </a:r>
            <a:r>
              <a:rPr lang="en-US" sz="1800" dirty="0"/>
              <a:t> coupling the </a:t>
            </a:r>
            <a:r>
              <a:rPr lang="en-US" sz="1800" dirty="0" err="1"/>
              <a:t>lin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</a:rPr>
              <a:t>E</a:t>
            </a:r>
            <a:r>
              <a:rPr lang="en-US" sz="1800" dirty="0" err="1"/>
              <a:t>ar</a:t>
            </a:r>
            <a:r>
              <a:rPr lang="en-US" sz="1800" dirty="0"/>
              <a:t> </a:t>
            </a:r>
            <a:r>
              <a:rPr lang="en-US" sz="1800" dirty="0" err="1"/>
              <a:t>accele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</a:rPr>
              <a:t>R</a:t>
            </a:r>
            <a:r>
              <a:rPr lang="en-US" sz="1800" dirty="0" err="1"/>
              <a:t>ator</a:t>
            </a:r>
            <a:r>
              <a:rPr lang="en-US" sz="1800" dirty="0"/>
              <a:t> to the 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</a:rPr>
              <a:t>V</a:t>
            </a:r>
            <a:r>
              <a:rPr lang="en-US" sz="1800" dirty="0"/>
              <a:t>ersatile proton target </a:t>
            </a:r>
            <a:r>
              <a:rPr lang="en-US" sz="1800" dirty="0" err="1"/>
              <a:t>f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</a:rPr>
              <a:t>A</a:t>
            </a:r>
            <a:r>
              <a:rPr lang="en-US" sz="1800" dirty="0" err="1"/>
              <a:t>cility</a:t>
            </a:r>
            <a:endParaRPr lang="en-US" sz="1800" dirty="0"/>
          </a:p>
          <a:p>
            <a:pPr marL="0" indent="0">
              <a:spcBef>
                <a:spcPts val="600"/>
              </a:spcBef>
              <a:buNone/>
            </a:pPr>
            <a:endParaRPr lang="en-GB" sz="1000" dirty="0"/>
          </a:p>
          <a:p>
            <a:pPr>
              <a:spcBef>
                <a:spcPts val="600"/>
              </a:spcBef>
            </a:pP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100 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MeV </a:t>
            </a:r>
            <a:r>
              <a:rPr lang="en-US" sz="2000" b="1" dirty="0" err="1" smtClean="0">
                <a:solidFill>
                  <a:schemeClr val="accent4">
                    <a:lumMod val="50000"/>
                  </a:schemeClr>
                </a:solidFill>
              </a:rPr>
              <a:t>linac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 coupled to 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a Proton Target Facility (PTF)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Applications </a:t>
            </a:r>
          </a:p>
          <a:p>
            <a:pPr lvl="1">
              <a:spcBef>
                <a:spcPts val="600"/>
              </a:spcBef>
            </a:pPr>
            <a:r>
              <a:rPr lang="en-GB" sz="1800" dirty="0"/>
              <a:t>Production of medical radioisotopes for targeted cancer therapy </a:t>
            </a:r>
          </a:p>
          <a:p>
            <a:pPr lvl="1">
              <a:spcBef>
                <a:spcPts val="600"/>
              </a:spcBef>
            </a:pPr>
            <a:r>
              <a:rPr lang="en-GB" sz="1800" dirty="0">
                <a:sym typeface="Wingdings" panose="05000000000000000000" pitchFamily="2" charset="2"/>
              </a:rPr>
              <a:t>Fundamental physics: h</a:t>
            </a:r>
            <a:r>
              <a:rPr lang="en-GB" sz="1800" dirty="0"/>
              <a:t>igh-precision, high-statistics experiments (nuclear, atomic &amp; solid state physics, condensed matter, biology…)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Material irradiation for Fusion</a:t>
            </a:r>
            <a:endParaRPr lang="en-GB" sz="18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smtClean="0"/>
              <a:t>Source:</a:t>
            </a:r>
            <a:endParaRPr lang="nl-BE" dirty="0"/>
          </a:p>
        </p:txBody>
      </p:sp>
      <p:sp>
        <p:nvSpPr>
          <p:cNvPr id="5" name="Rectangle 4"/>
          <p:cNvSpPr/>
          <p:nvPr/>
        </p:nvSpPr>
        <p:spPr>
          <a:xfrm>
            <a:off x="704528" y="980728"/>
            <a:ext cx="856895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5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5282" y="1716334"/>
            <a:ext cx="8757446" cy="2388874"/>
            <a:chOff x="520344" y="1748853"/>
            <a:chExt cx="8757446" cy="2388874"/>
          </a:xfrm>
        </p:grpSpPr>
        <p:grpSp>
          <p:nvGrpSpPr>
            <p:cNvPr id="5" name="Group 4"/>
            <p:cNvGrpSpPr/>
            <p:nvPr/>
          </p:nvGrpSpPr>
          <p:grpSpPr>
            <a:xfrm>
              <a:off x="520344" y="1748853"/>
              <a:ext cx="8757446" cy="2388874"/>
              <a:chOff x="322218" y="3700058"/>
              <a:chExt cx="8438605" cy="225933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22218" y="3700058"/>
                <a:ext cx="8255726" cy="2259330"/>
                <a:chOff x="322218" y="3656513"/>
                <a:chExt cx="8255726" cy="2259330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22218" y="3779521"/>
                  <a:ext cx="8129227" cy="1929764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bg2"/>
                  </a:solidFill>
                </a:ln>
              </p:spPr>
            </p:pic>
            <p:sp>
              <p:nvSpPr>
                <p:cNvPr id="16" name="Rectangle 15"/>
                <p:cNvSpPr/>
                <p:nvPr/>
              </p:nvSpPr>
              <p:spPr bwMode="auto">
                <a:xfrm>
                  <a:off x="6084455" y="4056017"/>
                  <a:ext cx="761739" cy="274320"/>
                </a:xfrm>
                <a:prstGeom prst="rect">
                  <a:avLst/>
                </a:prstGeom>
                <a:solidFill>
                  <a:schemeClr val="bg2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400">
                    <a:latin typeface="Arial" charset="0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 bwMode="auto">
                <a:xfrm>
                  <a:off x="2539074" y="4277543"/>
                  <a:ext cx="1423094" cy="1196340"/>
                </a:xfrm>
                <a:prstGeom prst="rect">
                  <a:avLst/>
                </a:prstGeom>
                <a:solidFill>
                  <a:schemeClr val="bg2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400">
                    <a:latin typeface="Arial" charset="0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 bwMode="auto">
                <a:xfrm>
                  <a:off x="448717" y="4277543"/>
                  <a:ext cx="1154520" cy="1245870"/>
                </a:xfrm>
                <a:prstGeom prst="rect">
                  <a:avLst/>
                </a:prstGeom>
                <a:solidFill>
                  <a:schemeClr val="bg2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400">
                    <a:latin typeface="Arial" charset="0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 bwMode="auto">
                <a:xfrm>
                  <a:off x="6075883" y="4959533"/>
                  <a:ext cx="2043954" cy="956310"/>
                </a:xfrm>
                <a:prstGeom prst="rect">
                  <a:avLst/>
                </a:prstGeom>
                <a:solidFill>
                  <a:schemeClr val="bg2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400">
                    <a:latin typeface="Arial" charset="0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 bwMode="auto">
                <a:xfrm>
                  <a:off x="7673376" y="3656513"/>
                  <a:ext cx="904568" cy="419100"/>
                </a:xfrm>
                <a:prstGeom prst="rect">
                  <a:avLst/>
                </a:prstGeom>
                <a:solidFill>
                  <a:schemeClr val="bg2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400">
                    <a:latin typeface="Arial" charset="0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 bwMode="auto">
                <a:xfrm>
                  <a:off x="5029067" y="3738152"/>
                  <a:ext cx="845566" cy="275955"/>
                </a:xfrm>
                <a:prstGeom prst="rect">
                  <a:avLst/>
                </a:prstGeom>
                <a:solidFill>
                  <a:schemeClr val="bg2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400">
                    <a:latin typeface="Arial" charset="0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 bwMode="auto">
                <a:xfrm>
                  <a:off x="4438629" y="3976007"/>
                  <a:ext cx="2146718" cy="99606"/>
                </a:xfrm>
                <a:prstGeom prst="rect">
                  <a:avLst/>
                </a:prstGeom>
                <a:solidFill>
                  <a:schemeClr val="bg2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400">
                    <a:latin typeface="Arial" charset="0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 bwMode="auto">
                <a:xfrm>
                  <a:off x="7223761" y="4465320"/>
                  <a:ext cx="1165859" cy="236220"/>
                </a:xfrm>
                <a:prstGeom prst="rect">
                  <a:avLst/>
                </a:prstGeom>
                <a:solidFill>
                  <a:schemeClr val="bg2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400">
                    <a:latin typeface="Arial" charset="0"/>
                  </a:endParaRP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 bwMode="auto">
              <a:xfrm>
                <a:off x="8264434" y="4833257"/>
                <a:ext cx="496389" cy="1126131"/>
              </a:xfrm>
              <a:prstGeom prst="rect">
                <a:avLst/>
              </a:prstGeom>
              <a:solidFill>
                <a:schemeClr val="bg2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400">
                  <a:latin typeface="Arial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592960" y="1878914"/>
              <a:ext cx="504056" cy="15830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MINERVA in MYRRHA Phase 1 – Schematic View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2916" y="2113111"/>
            <a:ext cx="1003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100 MeV</a:t>
            </a:r>
            <a:endParaRPr lang="en-GB" sz="1400" b="1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851619" y="2050408"/>
            <a:ext cx="0" cy="18530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8675094" y="2538552"/>
            <a:ext cx="277" cy="3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2380397" y="2022209"/>
            <a:ext cx="0" cy="18530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1629145" y="2026237"/>
            <a:ext cx="0" cy="18530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480" y="2897540"/>
            <a:ext cx="537053" cy="240368"/>
          </a:xfrm>
          <a:prstGeom prst="rect">
            <a:avLst/>
          </a:prstGeom>
        </p:spPr>
      </p:pic>
      <p:sp>
        <p:nvSpPr>
          <p:cNvPr id="12" name="Flowchart: Delay 11"/>
          <p:cNvSpPr/>
          <p:nvPr/>
        </p:nvSpPr>
        <p:spPr bwMode="auto">
          <a:xfrm>
            <a:off x="8731014" y="2910771"/>
            <a:ext cx="129916" cy="179558"/>
          </a:xfrm>
          <a:prstGeom prst="flowChartDelay">
            <a:avLst/>
          </a:prstGeom>
          <a:solidFill>
            <a:srgbClr val="CC6600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latin typeface="Arial" charset="0"/>
            </a:endParaRPr>
          </a:p>
        </p:txBody>
      </p:sp>
      <p:sp>
        <p:nvSpPr>
          <p:cNvPr id="24" name="Isosceles Triangle 23"/>
          <p:cNvSpPr/>
          <p:nvPr/>
        </p:nvSpPr>
        <p:spPr bwMode="auto">
          <a:xfrm rot="16795583">
            <a:off x="5775105" y="3014083"/>
            <a:ext cx="312420" cy="270510"/>
          </a:xfrm>
          <a:prstGeom prst="triangle">
            <a:avLst/>
          </a:prstGeom>
          <a:solidFill>
            <a:schemeClr val="bg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latin typeface="Arial" charset="0"/>
            </a:endParaRPr>
          </a:p>
        </p:txBody>
      </p:sp>
      <p:cxnSp>
        <p:nvCxnSpPr>
          <p:cNvPr id="25" name="Elbow Connector 24"/>
          <p:cNvCxnSpPr/>
          <p:nvPr/>
        </p:nvCxnSpPr>
        <p:spPr bwMode="auto">
          <a:xfrm rot="5400000">
            <a:off x="7619544" y="3441583"/>
            <a:ext cx="1517030" cy="835826"/>
          </a:xfrm>
          <a:prstGeom prst="bentConnector3">
            <a:avLst>
              <a:gd name="adj1" fmla="val 100517"/>
            </a:avLst>
          </a:prstGeom>
          <a:solidFill>
            <a:schemeClr val="accent1"/>
          </a:solidFill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8360" r="6988"/>
          <a:stretch/>
        </p:blipFill>
        <p:spPr>
          <a:xfrm flipH="1">
            <a:off x="5860187" y="4373082"/>
            <a:ext cx="2549196" cy="142674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486245" y="5796553"/>
            <a:ext cx="3355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A fraction of the beam redirected to the target facility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872491" y="2477424"/>
            <a:ext cx="75665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1629145" y="2477424"/>
            <a:ext cx="75125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2453641" y="2477424"/>
            <a:ext cx="2338647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4894005" y="2171264"/>
            <a:ext cx="148720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6111403" y="3279516"/>
            <a:ext cx="2556825" cy="603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/>
          <p:nvPr/>
        </p:nvSpPr>
        <p:spPr>
          <a:xfrm>
            <a:off x="1043941" y="2487356"/>
            <a:ext cx="3815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 m</a:t>
            </a:r>
            <a:endParaRPr lang="en-GB" sz="800" dirty="0"/>
          </a:p>
        </p:txBody>
      </p:sp>
      <p:sp>
        <p:nvSpPr>
          <p:cNvPr id="35" name="TextBox 34"/>
          <p:cNvSpPr txBox="1"/>
          <p:nvPr/>
        </p:nvSpPr>
        <p:spPr>
          <a:xfrm>
            <a:off x="1764031" y="2502596"/>
            <a:ext cx="3815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4 m</a:t>
            </a:r>
            <a:endParaRPr lang="en-GB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3337561" y="2502596"/>
            <a:ext cx="44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25 m</a:t>
            </a:r>
            <a:endParaRPr lang="en-GB" sz="800" dirty="0"/>
          </a:p>
        </p:txBody>
      </p:sp>
      <p:sp>
        <p:nvSpPr>
          <p:cNvPr id="37" name="TextBox 36"/>
          <p:cNvSpPr txBox="1"/>
          <p:nvPr/>
        </p:nvSpPr>
        <p:spPr>
          <a:xfrm>
            <a:off x="5405034" y="1929498"/>
            <a:ext cx="5757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~11 </a:t>
            </a:r>
            <a:r>
              <a:rPr lang="en-US" sz="800" dirty="0"/>
              <a:t>m</a:t>
            </a:r>
            <a:endParaRPr lang="en-GB" sz="800" dirty="0"/>
          </a:p>
        </p:txBody>
      </p:sp>
      <p:sp>
        <p:nvSpPr>
          <p:cNvPr id="38" name="TextBox 37"/>
          <p:cNvSpPr txBox="1"/>
          <p:nvPr/>
        </p:nvSpPr>
        <p:spPr>
          <a:xfrm>
            <a:off x="7168834" y="3265636"/>
            <a:ext cx="5811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~75 </a:t>
            </a:r>
            <a:r>
              <a:rPr lang="en-US" sz="800" dirty="0"/>
              <a:t>m</a:t>
            </a:r>
            <a:endParaRPr lang="en-GB" sz="800" dirty="0"/>
          </a:p>
        </p:txBody>
      </p:sp>
      <p:sp>
        <p:nvSpPr>
          <p:cNvPr id="44" name="TextBox 43"/>
          <p:cNvSpPr txBox="1"/>
          <p:nvPr/>
        </p:nvSpPr>
        <p:spPr>
          <a:xfrm>
            <a:off x="837049" y="1196752"/>
            <a:ext cx="4567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100 MeV </a:t>
            </a:r>
            <a:r>
              <a:rPr lang="en-US" sz="2000" b="1" dirty="0" smtClean="0"/>
              <a:t>proton </a:t>
            </a:r>
            <a:r>
              <a:rPr lang="en-US" sz="2000" b="1" dirty="0" err="1" smtClean="0"/>
              <a:t>linac</a:t>
            </a:r>
            <a:endParaRPr lang="en-GB" sz="2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610839" y="3174067"/>
            <a:ext cx="383810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i="1" dirty="0"/>
              <a:t>D</a:t>
            </a:r>
            <a:r>
              <a:rPr lang="en-US" sz="1800" i="1" dirty="0" smtClean="0"/>
              <a:t>uring design and construction of buildings and auxiliary systems at SCK•CEN in </a:t>
            </a:r>
            <a:r>
              <a:rPr lang="en-US" sz="1800" i="1" dirty="0" err="1" smtClean="0"/>
              <a:t>Mol</a:t>
            </a:r>
            <a:r>
              <a:rPr lang="en-US" sz="1800" i="1" dirty="0" smtClean="0"/>
              <a:t>, the injector up to RT-CH7 (5.9 MeV) </a:t>
            </a:r>
            <a:r>
              <a:rPr lang="en-US" sz="1800" i="1" dirty="0"/>
              <a:t>is </a:t>
            </a:r>
            <a:r>
              <a:rPr lang="en-US" sz="1800" i="1" dirty="0" smtClean="0"/>
              <a:t>commissioned (all aspects) in </a:t>
            </a:r>
            <a:r>
              <a:rPr lang="en-US" sz="1800" i="1" dirty="0"/>
              <a:t>the SCK•CEN vault at </a:t>
            </a:r>
            <a:r>
              <a:rPr lang="en-US" sz="1800" i="1" dirty="0" smtClean="0"/>
              <a:t>CRC/UCL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48944" y="1753071"/>
            <a:ext cx="791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17 </a:t>
            </a:r>
            <a:r>
              <a:rPr lang="en-US" sz="1200" b="1" dirty="0"/>
              <a:t>MeV</a:t>
            </a:r>
            <a:endParaRPr lang="en-GB" sz="12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6381207" y="2162248"/>
            <a:ext cx="1229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70 kW dump</a:t>
            </a:r>
            <a:endParaRPr lang="en-GB" sz="1200" b="1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8841432" y="3068960"/>
            <a:ext cx="886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400 kW dump</a:t>
            </a:r>
            <a:endParaRPr lang="en-GB" sz="1200" b="1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3780018" y="1988840"/>
            <a:ext cx="774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Narrow" panose="020B0606020202030204" pitchFamily="34" charset="0"/>
              </a:rPr>
              <a:t> </a:t>
            </a:r>
            <a:r>
              <a:rPr lang="en-US" sz="900" dirty="0" smtClean="0">
                <a:latin typeface="Arial Narrow" panose="020B0606020202030204" pitchFamily="34" charset="0"/>
              </a:rPr>
              <a:t>(16 cavities)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612264" y="2599244"/>
            <a:ext cx="699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 Narrow" panose="020B0606020202030204" pitchFamily="34" charset="0"/>
              </a:rPr>
              <a:t>(60 cavities)</a:t>
            </a:r>
          </a:p>
        </p:txBody>
      </p:sp>
      <p:sp>
        <p:nvSpPr>
          <p:cNvPr id="50" name="Right Brace 49"/>
          <p:cNvSpPr/>
          <p:nvPr/>
        </p:nvSpPr>
        <p:spPr>
          <a:xfrm rot="5400000">
            <a:off x="1722328" y="1475097"/>
            <a:ext cx="525426" cy="270504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8785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5086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Y-%m-%d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4&quot;/&gt;&lt;end val=&quot;4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d.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4&quot;&gt;&lt;elem m_fUsage=&quot;5.50933305550389995631E+00&quot;&gt;&lt;m_msothmcolidx val=&quot;0&quot;/&gt;&lt;m_rgb r=&quot;FF&quot; g=&quot;C5&quot; b=&quot;45&quot;/&gt;&lt;m_nBrightness val=&quot;0&quot;/&gt;&lt;/elem&gt;&lt;elem m_fUsage=&quot;1.98034801682310868109E+00&quot;&gt;&lt;m_msothmcolidx val=&quot;0&quot;/&gt;&lt;m_rgb r=&quot;F3&quot; g=&quot;6D&quot; b=&quot;47&quot;/&gt;&lt;m_nBrightness val=&quot;0&quot;/&gt;&lt;/elem&gt;&lt;elem m_fUsage=&quot;1.15946721000000030344E+00&quot;&gt;&lt;m_msothmcolidx val=&quot;0&quot;/&gt;&lt;m_rgb r=&quot;92&quot; g=&quot;D0&quot; b=&quot;50&quot;/&gt;&lt;m_nBrightness val=&quot;0&quot;/&gt;&lt;/elem&gt;&lt;elem m_fUsage=&quot;1.35085171767299283552E-01&quot;&gt;&lt;m_msothmcolidx val=&quot;0&quot;/&gt;&lt;m_rgb r=&quot;FB&quot; g=&quot;97&quot; b=&quot;6C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dbVV4XRkyHPY1TG6LMD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dbVV4XRkyHPY1TG6LMD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dbVV4XRkyHPY1TG6LMD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MYRRHA">
      <a:dk1>
        <a:srgbClr val="000000"/>
      </a:dk1>
      <a:lt1>
        <a:srgbClr val="FFFFFF"/>
      </a:lt1>
      <a:dk2>
        <a:srgbClr val="98C3E4"/>
      </a:dk2>
      <a:lt2>
        <a:srgbClr val="FFFFFF"/>
      </a:lt2>
      <a:accent1>
        <a:srgbClr val="3E8FCD"/>
      </a:accent1>
      <a:accent2>
        <a:srgbClr val="73AEDB"/>
      </a:accent2>
      <a:accent3>
        <a:srgbClr val="98C3E4"/>
      </a:accent3>
      <a:accent4>
        <a:srgbClr val="69C9FF"/>
      </a:accent4>
      <a:accent5>
        <a:srgbClr val="ABE1FF"/>
      </a:accent5>
      <a:accent6>
        <a:srgbClr val="D9F1FF"/>
      </a:accent6>
      <a:hlink>
        <a:srgbClr val="007DC3"/>
      </a:hlink>
      <a:folHlink>
        <a:srgbClr val="73AEDB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b="1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SCKCEN">
      <a:dk1>
        <a:srgbClr val="000000"/>
      </a:dk1>
      <a:lt1>
        <a:srgbClr val="FFFFFF"/>
      </a:lt1>
      <a:dk2>
        <a:srgbClr val="D9F1FF"/>
      </a:dk2>
      <a:lt2>
        <a:srgbClr val="FFFFFF"/>
      </a:lt2>
      <a:accent1>
        <a:srgbClr val="00517E"/>
      </a:accent1>
      <a:accent2>
        <a:srgbClr val="007DC3"/>
      </a:accent2>
      <a:accent3>
        <a:srgbClr val="0DA9FF"/>
      </a:accent3>
      <a:accent4>
        <a:srgbClr val="69C9FF"/>
      </a:accent4>
      <a:accent5>
        <a:srgbClr val="ABE1FF"/>
      </a:accent5>
      <a:accent6>
        <a:srgbClr val="D9F1FF"/>
      </a:accent6>
      <a:hlink>
        <a:srgbClr val="007DC3"/>
      </a:hlink>
      <a:folHlink>
        <a:srgbClr val="69C9FF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lexandria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5936</TotalTime>
  <Words>1341</Words>
  <Application>Microsoft Office PowerPoint</Application>
  <PresentationFormat>A4 Paper (210x297 mm)</PresentationFormat>
  <Paragraphs>277</Paragraphs>
  <Slides>24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Arial Narrow</vt:lpstr>
      <vt:lpstr>Calibri</vt:lpstr>
      <vt:lpstr>Segoe UI</vt:lpstr>
      <vt:lpstr>Segoe UI Light</vt:lpstr>
      <vt:lpstr>Symbol</vt:lpstr>
      <vt:lpstr>Times New Roman</vt:lpstr>
      <vt:lpstr>Wingdings</vt:lpstr>
      <vt:lpstr>Office Theme</vt:lpstr>
      <vt:lpstr>1_Office Theme</vt:lpstr>
      <vt:lpstr>Alexandria Master</vt:lpstr>
      <vt:lpstr>think-cell Slide</vt:lpstr>
      <vt:lpstr>PowerPoint Presentation</vt:lpstr>
      <vt:lpstr>PowerPoint Presentation</vt:lpstr>
      <vt:lpstr>MYRRHA broad application portfolio</vt:lpstr>
      <vt:lpstr>MYRRHA Accelerator - Specific requirements</vt:lpstr>
      <vt:lpstr>PowerPoint Presentation</vt:lpstr>
      <vt:lpstr>PowerPoint Presentation</vt:lpstr>
      <vt:lpstr>100 MeV Accelerator Objectives</vt:lpstr>
      <vt:lpstr>MYRRHA Phase 1 (2018 - 2024) – Objectives</vt:lpstr>
      <vt:lpstr>MINERVA in MYRRHA Phase 1 – Schematic View</vt:lpstr>
      <vt:lpstr>MINERVA in MYRRHA Phase 1 –  Project Phases</vt:lpstr>
      <vt:lpstr>MYRRHA Injector</vt:lpstr>
      <vt:lpstr>MYRRHA Injector</vt:lpstr>
      <vt:lpstr>PowerPoint Presentation</vt:lpstr>
      <vt:lpstr>PowerPoint Presentation</vt:lpstr>
      <vt:lpstr>PowerPoint Presentation</vt:lpstr>
      <vt:lpstr>MYRRHA Injector @ 5.9 MeV at SCK•CEN vault CRC/UCL </vt:lpstr>
      <vt:lpstr>Proton Target facility </vt:lpstr>
      <vt:lpstr>MINERVA in MYRRHA Phase 1 –  100 MeV accelerator buildings &amp; auxiliary systems</vt:lpstr>
      <vt:lpstr>Project Masterplan at SCK•CEN site</vt:lpstr>
      <vt:lpstr>PowerPoint Presentation</vt:lpstr>
      <vt:lpstr>100 MeV Accelerator Planning</vt:lpstr>
      <vt:lpstr>MINERVA in MYRRHA Phase 1 –  Selected Project Management Aspects</vt:lpstr>
      <vt:lpstr>Innovation in Belgium for Europe For sustainable &amp; innovative nuclear energy and applications </vt:lpstr>
      <vt:lpstr>PowerPoint Presentation</vt:lpstr>
    </vt:vector>
  </TitlesOfParts>
  <Company>SCK-CEN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rdillen</dc:creator>
  <cp:lastModifiedBy>Caroline Prabert</cp:lastModifiedBy>
  <cp:revision>1593</cp:revision>
  <dcterms:created xsi:type="dcterms:W3CDTF">2016-08-30T09:17:11Z</dcterms:created>
  <dcterms:modified xsi:type="dcterms:W3CDTF">2018-06-12T09:30:54Z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D">
    <vt:i4>26981250</vt:i4>
  </property>
  <property fmtid="{D5CDD505-2E9C-101B-9397-08002B2CF9AE}" pid="3" name="Name">
    <vt:lpwstr>2017-12-11_Project_Progress_CAngulo.pptx</vt:lpwstr>
  </property>
  <property fmtid="{D5CDD505-2E9C-101B-9397-08002B2CF9AE}" pid="4" name="Common Attributes_Reference Number">
    <vt:lpwstr>SCK•CEN/26981250/6</vt:lpwstr>
  </property>
  <property fmtid="{D5CDD505-2E9C-101B-9397-08002B2CF9AE}" pid="5" name="Common Attributes_Short Reference">
    <vt:lpwstr>SCK•CEN/26981250</vt:lpwstr>
  </property>
  <property fmtid="{D5CDD505-2E9C-101B-9397-08002B2CF9AE}" pid="6" name="Common Attributes_Alternative Reference">
    <vt:lpwstr> </vt:lpwstr>
  </property>
  <property fmtid="{D5CDD505-2E9C-101B-9397-08002B2CF9AE}" pid="7" name="Common Attributes_Document Type">
    <vt:lpwstr> </vt:lpwstr>
  </property>
  <property fmtid="{D5CDD505-2E9C-101B-9397-08002B2CF9AE}" pid="8" name="Common Attributes_Author_Author Name">
    <vt:lpwstr>Carmen Angulo Pérez</vt:lpwstr>
  </property>
  <property fmtid="{D5CDD505-2E9C-101B-9397-08002B2CF9AE}" pid="9" name="Common Attributes_Author_Author Affiliation">
    <vt:lpwstr>SCK•CEN</vt:lpwstr>
  </property>
  <property fmtid="{D5CDD505-2E9C-101B-9397-08002B2CF9AE}" pid="10" name="Common Attributes_Information Security Classification">
    <vt:lpwstr>Restricted</vt:lpwstr>
  </property>
  <property fmtid="{D5CDD505-2E9C-101B-9397-08002B2CF9AE}" pid="11" name="MYRRHA Attributes_ACCL Version Number">
    <vt:lpwstr/>
  </property>
  <property fmtid="{D5CDD505-2E9C-101B-9397-08002B2CF9AE}" pid="12" name="MYRRHA Attributes_BOP Version Number">
    <vt:lpwstr/>
  </property>
  <property fmtid="{D5CDD505-2E9C-101B-9397-08002B2CF9AE}" pid="13" name="MYRRHA Attributes_PSD Version Number">
    <vt:lpwstr/>
  </property>
  <property fmtid="{D5CDD505-2E9C-101B-9397-08002B2CF9AE}" pid="14" name="Event Attributes_Event_Event Type">
    <vt:lpwstr/>
  </property>
  <property fmtid="{D5CDD505-2E9C-101B-9397-08002B2CF9AE}" pid="15" name="Event Attributes_Event_Event Name">
    <vt:lpwstr/>
  </property>
  <property fmtid="{D5CDD505-2E9C-101B-9397-08002B2CF9AE}" pid="16" name="Event Attributes_Event_Event Start Date">
    <vt:lpwstr/>
  </property>
  <property fmtid="{D5CDD505-2E9C-101B-9397-08002B2CF9AE}" pid="17" name="Event Attributes_Event_Event End Date">
    <vt:lpwstr/>
  </property>
  <property fmtid="{D5CDD505-2E9C-101B-9397-08002B2CF9AE}" pid="18" name="Event Attributes_Event_Event Location">
    <vt:lpwstr/>
  </property>
  <property fmtid="{D5CDD505-2E9C-101B-9397-08002B2CF9AE}" pid="19" name="SuppMarkings">
    <vt:lpwstr> </vt:lpwstr>
  </property>
  <property fmtid="{D5CDD505-2E9C-101B-9397-08002B2CF9AE}" pid="20" name="Security Clearance">
    <vt:lpwstr> </vt:lpwstr>
  </property>
  <property fmtid="{D5CDD505-2E9C-101B-9397-08002B2CF9AE}" pid="21" name="HyperLink">
    <vt:lpwstr>http://ecm.sckcen.be/OTCS/llisapi.dll/open/26981250</vt:lpwstr>
  </property>
  <property fmtid="{D5CDD505-2E9C-101B-9397-08002B2CF9AE}" pid="22" name="AlexandriaPath">
    <vt:lpwstr/>
  </property>
  <property fmtid="{D5CDD505-2E9C-101B-9397-08002B2CF9AE}" pid="23" name="Common Attributes_ISC Motivation">
    <vt:lpwstr>ISC was automatically assigned.</vt:lpwstr>
  </property>
</Properties>
</file>