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2" r:id="rId2"/>
  </p:sldMasterIdLst>
  <p:notesMasterIdLst>
    <p:notesMasterId r:id="rId29"/>
  </p:notesMasterIdLst>
  <p:handoutMasterIdLst>
    <p:handoutMasterId r:id="rId30"/>
  </p:handoutMasterIdLst>
  <p:sldIdLst>
    <p:sldId id="286" r:id="rId3"/>
    <p:sldId id="304" r:id="rId4"/>
    <p:sldId id="325" r:id="rId5"/>
    <p:sldId id="329" r:id="rId6"/>
    <p:sldId id="317" r:id="rId7"/>
    <p:sldId id="311" r:id="rId8"/>
    <p:sldId id="310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3" r:id="rId19"/>
    <p:sldId id="307" r:id="rId20"/>
    <p:sldId id="308" r:id="rId21"/>
    <p:sldId id="323" r:id="rId22"/>
    <p:sldId id="319" r:id="rId23"/>
    <p:sldId id="330" r:id="rId24"/>
    <p:sldId id="341" r:id="rId25"/>
    <p:sldId id="342" r:id="rId26"/>
    <p:sldId id="327" r:id="rId27"/>
    <p:sldId id="321" r:id="rId28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2">
          <p15:clr>
            <a:srgbClr val="A4A3A4"/>
          </p15:clr>
        </p15:guide>
        <p15:guide id="2" orient="horz" pos="908">
          <p15:clr>
            <a:srgbClr val="A4A3A4"/>
          </p15:clr>
        </p15:guide>
        <p15:guide id="3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100"/>
    <a:srgbClr val="FF3CB9"/>
    <a:srgbClr val="FF65FF"/>
    <a:srgbClr val="073FFF"/>
    <a:srgbClr val="0080FF"/>
    <a:srgbClr val="049ED6"/>
    <a:srgbClr val="FFFFFF"/>
    <a:srgbClr val="FF7D00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48" autoAdjust="0"/>
    <p:restoredTop sz="96437" autoAdjust="0"/>
  </p:normalViewPr>
  <p:slideViewPr>
    <p:cSldViewPr snapToGrid="0" snapToObjects="1">
      <p:cViewPr varScale="1">
        <p:scale>
          <a:sx n="115" d="100"/>
          <a:sy n="115" d="100"/>
        </p:scale>
        <p:origin x="552" y="192"/>
      </p:cViewPr>
      <p:guideLst>
        <p:guide orient="horz" pos="1232"/>
        <p:guide orient="horz" pos="908"/>
        <p:guide pos="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3AE58-0CB7-2B49-BC2B-99543F812727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A657-9475-004C-BDED-BB6C61EC94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41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41830-0E87-9D46-A15F-C0C0B780FA23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0035E-6164-C447-BCFF-46EC70F740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9421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39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8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/>
              <a:t>6/12/18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58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/>
              <a:t>6/12/18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410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/>
              <a:t>6/12/18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/>
              <a:t>6/12/18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3458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/>
              <a:t>6/12/18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23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/>
              <a:t>6/12/18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361753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CE78-6475-A342-9573-2A2B74611370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3ED0-D9CA-6A4E-BA0A-F598ACB4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72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745790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37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  <a:p>
            <a:pPr lvl="1"/>
            <a:r>
              <a:rPr lang="sv-SE" dirty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Blue bullet page</a:t>
            </a:r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8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  <a:p>
            <a:pPr lvl="1"/>
            <a:r>
              <a:rPr lang="sv-SE" dirty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White bullet page</a:t>
            </a:r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9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/>
              <a:t>6/12/18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/>
              <a:t>6/12/18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1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/>
              <a:t>6/12/18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/>
              <a:t>6/12/18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/>
              <a:t>6/12/18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3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8F5C681F-1FB5-764D-BC0F-BB7944416E1E}" type="datetime1">
              <a:rPr lang="en-US" smtClean="0"/>
              <a:pPr/>
              <a:t>6/12/18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572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5" r:id="rId3"/>
    <p:sldLayoutId id="2147483676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7" r:id="rId16"/>
    <p:sldLayoutId id="214748367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5678A-D05F-FD42-9890-CCECCD9C8C54}" type="datetimeFigureOut">
              <a:rPr lang="sv-SE" smtClean="0"/>
              <a:t>2018-06-12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11.jpg"/><Relationship Id="rId1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emf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11.jpg"/><Relationship Id="rId1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image" Target="../media/image3.emf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9.jpg"/><Relationship Id="rId19" Type="http://schemas.openxmlformats.org/officeDocument/2006/relationships/image" Target="../media/image20.jpg"/><Relationship Id="rId4" Type="http://schemas.openxmlformats.org/officeDocument/2006/relationships/image" Target="../media/image5.jpg"/><Relationship Id="rId9" Type="http://schemas.openxmlformats.org/officeDocument/2006/relationships/image" Target="../media/image11.jpg"/><Relationship Id="rId1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60" y="408940"/>
            <a:ext cx="2082800" cy="1114297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0" y="1717803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FF"/>
                </a:solidFill>
              </a:rPr>
              <a:t>Status of the ESS Test Stands</a:t>
            </a:r>
            <a:endParaRPr lang="en-GB" sz="7200" dirty="0">
              <a:solidFill>
                <a:srgbClr val="FFFFFF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-69207" y="4131093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FF"/>
                </a:solidFill>
              </a:rPr>
              <a:t>How difficult can it be to buy some concrete blocks ?</a:t>
            </a:r>
          </a:p>
          <a:p>
            <a:pPr algn="ctr"/>
            <a:endParaRPr lang="en-GB" sz="2400" dirty="0">
              <a:solidFill>
                <a:srgbClr val="FFFFFF"/>
              </a:solidFill>
            </a:endParaRPr>
          </a:p>
          <a:p>
            <a:pPr algn="ctr"/>
            <a:endParaRPr lang="en-GB" sz="2400" dirty="0">
              <a:solidFill>
                <a:srgbClr val="FFFFFF"/>
              </a:solidFill>
            </a:endParaRPr>
          </a:p>
          <a:p>
            <a:pPr algn="ctr"/>
            <a:r>
              <a:rPr lang="en-GB" sz="2400" dirty="0">
                <a:solidFill>
                  <a:srgbClr val="FFFFFF"/>
                </a:solidFill>
              </a:rPr>
              <a:t>Wolfgang Hees, WP leader Test Stands</a:t>
            </a:r>
          </a:p>
          <a:p>
            <a:pPr algn="ctr"/>
            <a:r>
              <a:rPr lang="en-GB" sz="1600" dirty="0">
                <a:solidFill>
                  <a:srgbClr val="FFFFFF"/>
                </a:solidFill>
              </a:rPr>
              <a:t>2018-06-12, </a:t>
            </a:r>
            <a:r>
              <a:rPr lang="en-GB" sz="1600" dirty="0" err="1">
                <a:solidFill>
                  <a:srgbClr val="FFFFFF"/>
                </a:solidFill>
              </a:rPr>
              <a:t>SLHiPP</a:t>
            </a:r>
            <a:r>
              <a:rPr lang="en-GB" sz="1600" dirty="0">
                <a:solidFill>
                  <a:srgbClr val="FFFFFF"/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44194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-09-23 WP10 TS2 layou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"/>
          <a:stretch/>
        </p:blipFill>
        <p:spPr>
          <a:xfrm>
            <a:off x="-18000" y="1"/>
            <a:ext cx="9162000" cy="6858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17756" y="6562797"/>
            <a:ext cx="6978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3366FF"/>
                </a:solidFill>
              </a:rPr>
              <a:t>https://</a:t>
            </a:r>
            <a:r>
              <a:rPr lang="en-US" sz="1200" u="sng" dirty="0" err="1">
                <a:solidFill>
                  <a:srgbClr val="3366FF"/>
                </a:solidFill>
              </a:rPr>
              <a:t>confluence.esss.lu.se</a:t>
            </a:r>
            <a:r>
              <a:rPr lang="en-US" sz="1200" u="sng" dirty="0">
                <a:solidFill>
                  <a:srgbClr val="3366FF"/>
                </a:solidFill>
              </a:rPr>
              <a:t>/display/ATS/Accelerator+Cryomodule+Test+Stand+2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8426-DB0C-D045-B8E2-B4DAD5C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0" y="175533"/>
            <a:ext cx="1398171" cy="126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AF65C-2E0B-BE46-A1A6-DBF195E9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0" y="1819933"/>
            <a:ext cx="1454009" cy="1080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3FE0-A3CA-E94C-93D7-007815F1B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69" y="3987460"/>
            <a:ext cx="1030295" cy="130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C463A-C708-1848-9471-15987CBDF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824" y="2297959"/>
            <a:ext cx="662932" cy="1966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F9ED18-BDCC-1E4F-B198-065FC9594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613" y="2743199"/>
            <a:ext cx="976333" cy="140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5A3438-2290-C549-81EA-57B428EEE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836" y="1776781"/>
            <a:ext cx="842849" cy="2179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840252-89DB-334C-B12E-D8C9535DE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3858" y="1"/>
            <a:ext cx="2319362" cy="68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-09-23 WP10 TS2 layou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"/>
          <a:stretch/>
        </p:blipFill>
        <p:spPr>
          <a:xfrm>
            <a:off x="-18000" y="1"/>
            <a:ext cx="9162000" cy="6858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17756" y="6562797"/>
            <a:ext cx="6978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3366FF"/>
                </a:solidFill>
              </a:rPr>
              <a:t>https://</a:t>
            </a:r>
            <a:r>
              <a:rPr lang="en-US" sz="1200" u="sng" dirty="0" err="1">
                <a:solidFill>
                  <a:srgbClr val="3366FF"/>
                </a:solidFill>
              </a:rPr>
              <a:t>confluence.esss.lu.se</a:t>
            </a:r>
            <a:r>
              <a:rPr lang="en-US" sz="1200" u="sng" dirty="0">
                <a:solidFill>
                  <a:srgbClr val="3366FF"/>
                </a:solidFill>
              </a:rPr>
              <a:t>/display/ATS/Accelerator+Cryomodule+Test+Stand+2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8426-DB0C-D045-B8E2-B4DAD5C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0" y="175533"/>
            <a:ext cx="1398171" cy="126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AF65C-2E0B-BE46-A1A6-DBF195E9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0" y="1819933"/>
            <a:ext cx="1454009" cy="1080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3FE0-A3CA-E94C-93D7-007815F1B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69" y="3987460"/>
            <a:ext cx="1030295" cy="130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C463A-C708-1848-9471-15987CBDF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824" y="2297959"/>
            <a:ext cx="662932" cy="1966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1F48B1-AAB7-9042-A3E0-DEA341EF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613" y="2743199"/>
            <a:ext cx="976333" cy="140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5375E-2EF4-004B-8E87-9CDF3449C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965" y="738099"/>
            <a:ext cx="1546502" cy="8561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976D4D-77EF-3644-BB21-0C573A8D6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732" y="1560085"/>
            <a:ext cx="1252313" cy="11248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C9BE3B-736E-2347-BC0D-602820F33A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836" y="1776781"/>
            <a:ext cx="842849" cy="2179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E23D02-4281-E944-9F1C-6CA212C5B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9567" y="244551"/>
            <a:ext cx="7090829" cy="63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-09-23 WP10 TS2 layou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"/>
          <a:stretch/>
        </p:blipFill>
        <p:spPr>
          <a:xfrm>
            <a:off x="-18000" y="1"/>
            <a:ext cx="9162000" cy="6858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17756" y="6562797"/>
            <a:ext cx="6978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3366FF"/>
                </a:solidFill>
              </a:rPr>
              <a:t>https://</a:t>
            </a:r>
            <a:r>
              <a:rPr lang="en-US" sz="1200" u="sng" dirty="0" err="1">
                <a:solidFill>
                  <a:srgbClr val="3366FF"/>
                </a:solidFill>
              </a:rPr>
              <a:t>confluence.esss.lu.se</a:t>
            </a:r>
            <a:r>
              <a:rPr lang="en-US" sz="1200" u="sng" dirty="0">
                <a:solidFill>
                  <a:srgbClr val="3366FF"/>
                </a:solidFill>
              </a:rPr>
              <a:t>/display/ATS/Accelerator+Cryomodule+Test+Stand+2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8426-DB0C-D045-B8E2-B4DAD5C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0" y="175533"/>
            <a:ext cx="1398171" cy="126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AF65C-2E0B-BE46-A1A6-DBF195E9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0" y="1819933"/>
            <a:ext cx="1454009" cy="1080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3FE0-A3CA-E94C-93D7-007815F1B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69" y="3987460"/>
            <a:ext cx="1030295" cy="130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C463A-C708-1848-9471-15987CBDF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824" y="2297959"/>
            <a:ext cx="662932" cy="1966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1F48B1-AAB7-9042-A3E0-DEA341EF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613" y="2743199"/>
            <a:ext cx="976333" cy="140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5375E-2EF4-004B-8E87-9CDF3449C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965" y="738099"/>
            <a:ext cx="1546502" cy="8561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976D4D-77EF-3644-BB21-0C573A8D6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732" y="1560085"/>
            <a:ext cx="1252313" cy="1124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C641E8-0657-4549-ABAF-DC24B85EFE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836" y="1776781"/>
            <a:ext cx="842849" cy="2179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1CF03A-6A4C-1742-884C-04AE2C610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4217" y="2195335"/>
            <a:ext cx="2117900" cy="1690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18BE92-7635-BB4A-8DD0-9D07DFC350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8542" y="4895386"/>
            <a:ext cx="2177345" cy="16157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AAE7EC-CD8E-4B48-AFEF-478977E427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987" y="505221"/>
            <a:ext cx="7566763" cy="604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3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-09-23 WP10 TS2 layou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"/>
          <a:stretch/>
        </p:blipFill>
        <p:spPr>
          <a:xfrm>
            <a:off x="-18000" y="1"/>
            <a:ext cx="9162000" cy="6858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17756" y="6562797"/>
            <a:ext cx="6978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3366FF"/>
                </a:solidFill>
              </a:rPr>
              <a:t>https://</a:t>
            </a:r>
            <a:r>
              <a:rPr lang="en-US" sz="1200" u="sng" dirty="0" err="1">
                <a:solidFill>
                  <a:srgbClr val="3366FF"/>
                </a:solidFill>
              </a:rPr>
              <a:t>confluence.esss.lu.se</a:t>
            </a:r>
            <a:r>
              <a:rPr lang="en-US" sz="1200" u="sng" dirty="0">
                <a:solidFill>
                  <a:srgbClr val="3366FF"/>
                </a:solidFill>
              </a:rPr>
              <a:t>/display/ATS/Accelerator+Cryomodule+Test+Stand+2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8426-DB0C-D045-B8E2-B4DAD5C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0" y="175533"/>
            <a:ext cx="1398171" cy="126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AF65C-2E0B-BE46-A1A6-DBF195E9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0" y="1819933"/>
            <a:ext cx="1454009" cy="1080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3FE0-A3CA-E94C-93D7-007815F1B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69" y="3987460"/>
            <a:ext cx="1030295" cy="130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C463A-C708-1848-9471-15987CBDF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824" y="2297959"/>
            <a:ext cx="662932" cy="1966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1F48B1-AAB7-9042-A3E0-DEA341EF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613" y="2743199"/>
            <a:ext cx="976333" cy="140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5375E-2EF4-004B-8E87-9CDF3449C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965" y="738099"/>
            <a:ext cx="1546502" cy="8561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976D4D-77EF-3644-BB21-0C573A8D6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732" y="1560085"/>
            <a:ext cx="1252313" cy="1124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C641E8-0657-4549-ABAF-DC24B85EFE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836" y="1776781"/>
            <a:ext cx="842849" cy="2179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1CF03A-6A4C-1742-884C-04AE2C610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4217" y="2195335"/>
            <a:ext cx="2117900" cy="1690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18BE92-7635-BB4A-8DD0-9D07DFC350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8542" y="4895386"/>
            <a:ext cx="2177345" cy="16157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9886C7-C548-194D-B67C-BF5E5570E7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1210" y="4807092"/>
            <a:ext cx="1959986" cy="1102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722985-235A-F647-A22D-462019D54E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850" y="957854"/>
            <a:ext cx="8786300" cy="49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-09-23 WP10 TS2 layou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"/>
          <a:stretch/>
        </p:blipFill>
        <p:spPr>
          <a:xfrm>
            <a:off x="-18000" y="1"/>
            <a:ext cx="9162000" cy="6858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17756" y="6562797"/>
            <a:ext cx="6978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3366FF"/>
                </a:solidFill>
              </a:rPr>
              <a:t>https://</a:t>
            </a:r>
            <a:r>
              <a:rPr lang="en-US" sz="1200" u="sng" dirty="0" err="1">
                <a:solidFill>
                  <a:srgbClr val="3366FF"/>
                </a:solidFill>
              </a:rPr>
              <a:t>confluence.esss.lu.se</a:t>
            </a:r>
            <a:r>
              <a:rPr lang="en-US" sz="1200" u="sng" dirty="0">
                <a:solidFill>
                  <a:srgbClr val="3366FF"/>
                </a:solidFill>
              </a:rPr>
              <a:t>/display/ATS/Accelerator+Cryomodule+Test+Stand+2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8426-DB0C-D045-B8E2-B4DAD5C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0" y="175533"/>
            <a:ext cx="1398171" cy="126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AF65C-2E0B-BE46-A1A6-DBF195E9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0" y="1819933"/>
            <a:ext cx="1454009" cy="1080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3FE0-A3CA-E94C-93D7-007815F1B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69" y="3987460"/>
            <a:ext cx="1030295" cy="130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C463A-C708-1848-9471-15987CBDF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824" y="2297959"/>
            <a:ext cx="662932" cy="1966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1F48B1-AAB7-9042-A3E0-DEA341EF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613" y="2743199"/>
            <a:ext cx="976333" cy="140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5375E-2EF4-004B-8E87-9CDF3449C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965" y="738099"/>
            <a:ext cx="1546502" cy="8561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976D4D-77EF-3644-BB21-0C573A8D6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732" y="1560085"/>
            <a:ext cx="1252313" cy="1124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C641E8-0657-4549-ABAF-DC24B85EFE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836" y="1776781"/>
            <a:ext cx="842849" cy="2179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1CF03A-6A4C-1742-884C-04AE2C610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4217" y="2195335"/>
            <a:ext cx="2117900" cy="1690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18BE92-7635-BB4A-8DD0-9D07DFC350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8542" y="4895386"/>
            <a:ext cx="2177345" cy="16157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9886C7-C548-194D-B67C-BF5E5570E7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1210" y="4807092"/>
            <a:ext cx="1959986" cy="1102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14EFC0-D6B2-AF45-A33C-332DED7A2A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2061" y="5656445"/>
            <a:ext cx="1433301" cy="906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1A3540-8842-C34E-818E-E3B7853093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059" y="839980"/>
            <a:ext cx="8077882" cy="510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6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-09-23 WP10 TS2 layou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"/>
          <a:stretch/>
        </p:blipFill>
        <p:spPr>
          <a:xfrm>
            <a:off x="-18000" y="1"/>
            <a:ext cx="9162000" cy="6858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17756" y="6562797"/>
            <a:ext cx="6978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3366FF"/>
                </a:solidFill>
              </a:rPr>
              <a:t>https://</a:t>
            </a:r>
            <a:r>
              <a:rPr lang="en-US" sz="1200" u="sng" dirty="0" err="1">
                <a:solidFill>
                  <a:srgbClr val="3366FF"/>
                </a:solidFill>
              </a:rPr>
              <a:t>confluence.esss.lu.se</a:t>
            </a:r>
            <a:r>
              <a:rPr lang="en-US" sz="1200" u="sng" dirty="0">
                <a:solidFill>
                  <a:srgbClr val="3366FF"/>
                </a:solidFill>
              </a:rPr>
              <a:t>/display/ATS/Accelerator+Cryomodule+Test+Stand+2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8426-DB0C-D045-B8E2-B4DAD5C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0" y="175533"/>
            <a:ext cx="1398171" cy="126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AF65C-2E0B-BE46-A1A6-DBF195E9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0" y="1819933"/>
            <a:ext cx="1454009" cy="1080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3FE0-A3CA-E94C-93D7-007815F1B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69" y="3987460"/>
            <a:ext cx="1030295" cy="130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C463A-C708-1848-9471-15987CBDF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824" y="2297959"/>
            <a:ext cx="662932" cy="1966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1F48B1-AAB7-9042-A3E0-DEA341EF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613" y="2743199"/>
            <a:ext cx="976333" cy="140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5375E-2EF4-004B-8E87-9CDF3449C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965" y="738099"/>
            <a:ext cx="1546502" cy="8561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976D4D-77EF-3644-BB21-0C573A8D6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732" y="1560085"/>
            <a:ext cx="1252313" cy="1124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C641E8-0657-4549-ABAF-DC24B85EFE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836" y="1776781"/>
            <a:ext cx="842849" cy="2179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1CF03A-6A4C-1742-884C-04AE2C610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4217" y="2195335"/>
            <a:ext cx="2117900" cy="1690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18BE92-7635-BB4A-8DD0-9D07DFC350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8542" y="4895386"/>
            <a:ext cx="2177345" cy="16157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9886C7-C548-194D-B67C-BF5E5570E7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1210" y="4807092"/>
            <a:ext cx="1959986" cy="1102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14EFC0-D6B2-AF45-A33C-332DED7A2A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2061" y="5656445"/>
            <a:ext cx="1433301" cy="9063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57AE65-A216-A54F-ACF7-7489A1B72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3751" y="4964920"/>
            <a:ext cx="1443064" cy="11447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7BC198-1FE4-2849-B375-770E60EAC5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01001" y="4822328"/>
            <a:ext cx="1749513" cy="13510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5D9514-1A4E-0640-8389-8F33A058E1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9072" y="472519"/>
            <a:ext cx="7460167" cy="57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5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-09-23 WP10 TS2 layou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"/>
          <a:stretch/>
        </p:blipFill>
        <p:spPr>
          <a:xfrm>
            <a:off x="-18000" y="1"/>
            <a:ext cx="9162000" cy="6858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17756" y="6562797"/>
            <a:ext cx="6978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3366FF"/>
                </a:solidFill>
              </a:rPr>
              <a:t>https://</a:t>
            </a:r>
            <a:r>
              <a:rPr lang="en-US" sz="1200" u="sng" dirty="0" err="1">
                <a:solidFill>
                  <a:srgbClr val="3366FF"/>
                </a:solidFill>
              </a:rPr>
              <a:t>confluence.esss.lu.se</a:t>
            </a:r>
            <a:r>
              <a:rPr lang="en-US" sz="1200" u="sng" dirty="0">
                <a:solidFill>
                  <a:srgbClr val="3366FF"/>
                </a:solidFill>
              </a:rPr>
              <a:t>/display/ATS/Accelerator+Cryomodule+Test+Stand+2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8426-DB0C-D045-B8E2-B4DAD5C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0" y="175533"/>
            <a:ext cx="1398171" cy="126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AF65C-2E0B-BE46-A1A6-DBF195E9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0" y="1819933"/>
            <a:ext cx="1454009" cy="1080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3FE0-A3CA-E94C-93D7-007815F1B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69" y="3987460"/>
            <a:ext cx="1030295" cy="130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C463A-C708-1848-9471-15987CBDF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824" y="2297959"/>
            <a:ext cx="662932" cy="1966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1F48B1-AAB7-9042-A3E0-DEA341EF2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613" y="2743199"/>
            <a:ext cx="976333" cy="140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5375E-2EF4-004B-8E87-9CDF3449C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965" y="738099"/>
            <a:ext cx="1546502" cy="8561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976D4D-77EF-3644-BB21-0C573A8D6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732" y="1560085"/>
            <a:ext cx="1252313" cy="1124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C641E8-0657-4549-ABAF-DC24B85EFE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836" y="1776781"/>
            <a:ext cx="842849" cy="2179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1CF03A-6A4C-1742-884C-04AE2C610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4217" y="2195335"/>
            <a:ext cx="2117900" cy="1690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18BE92-7635-BB4A-8DD0-9D07DFC350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8542" y="4895386"/>
            <a:ext cx="2177345" cy="16157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9886C7-C548-194D-B67C-BF5E5570E7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1210" y="4807092"/>
            <a:ext cx="1959986" cy="1102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14EFC0-D6B2-AF45-A33C-332DED7A2A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2061" y="5656445"/>
            <a:ext cx="1433301" cy="9063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57AE65-A216-A54F-ACF7-7489A1B72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3751" y="4964920"/>
            <a:ext cx="1443064" cy="11447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7BC198-1FE4-2849-B375-770E60EAC5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01001" y="4822328"/>
            <a:ext cx="1749513" cy="13510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A87837-16FC-3347-B703-FDA760F1D1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614661" y="328198"/>
            <a:ext cx="2650696" cy="18671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566654-C631-AB43-A3F6-F0B2DB12C1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42250" y="2628624"/>
            <a:ext cx="2389600" cy="1781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4047DF-80BA-644C-B4C5-425F770770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4284" y="1780929"/>
            <a:ext cx="3915771" cy="1607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9AB3F8-0DAD-C64E-845E-E6E1EA8943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7277" y="574289"/>
            <a:ext cx="8152910" cy="574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800" b="1" dirty="0" err="1"/>
              <a:t>Location</a:t>
            </a:r>
            <a:endParaRPr lang="sv-SE" sz="4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6C7E9-8358-284A-B53B-A6A84E84B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" r="-227" b="27154"/>
          <a:stretch/>
        </p:blipFill>
        <p:spPr>
          <a:xfrm>
            <a:off x="0" y="1527716"/>
            <a:ext cx="9144000" cy="4995746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37D7597A-415B-E94B-9F4A-35F6F7BF9C93}"/>
              </a:ext>
            </a:extLst>
          </p:cNvPr>
          <p:cNvSpPr/>
          <p:nvPr/>
        </p:nvSpPr>
        <p:spPr>
          <a:xfrm rot="719560">
            <a:off x="5205983" y="3719998"/>
            <a:ext cx="880946" cy="157058"/>
          </a:xfrm>
          <a:prstGeom prst="parallelogram">
            <a:avLst>
              <a:gd name="adj" fmla="val 106680"/>
            </a:avLst>
          </a:prstGeom>
          <a:solidFill>
            <a:srgbClr val="00E10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800" b="1" dirty="0"/>
              <a:t>Layout (general)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2" y="1176194"/>
            <a:ext cx="8401792" cy="592091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19703CB-A823-074E-BADE-A17F9F3CEBA6}"/>
              </a:ext>
            </a:extLst>
          </p:cNvPr>
          <p:cNvCxnSpPr/>
          <p:nvPr/>
        </p:nvCxnSpPr>
        <p:spPr>
          <a:xfrm flipH="1">
            <a:off x="2578100" y="4737100"/>
            <a:ext cx="1612900" cy="0"/>
          </a:xfrm>
          <a:prstGeom prst="straightConnector1">
            <a:avLst/>
          </a:prstGeom>
          <a:ln w="127000" cmpd="sng">
            <a:solidFill>
              <a:srgbClr val="FF0000">
                <a:alpha val="60000"/>
              </a:srgbClr>
            </a:solidFill>
            <a:prstDash val="soli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TS2 flyover">
            <a:hlinkClick r:id="" action="ppaction://media"/>
            <a:extLst>
              <a:ext uri="{FF2B5EF4-FFF2-40B4-BE49-F238E27FC236}">
                <a16:creationId xmlns:a16="http://schemas.microsoft.com/office/drawing/2014/main" id="{3B31A4BD-601A-FC45-B8D0-A4F0E40022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414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114010" y="-1"/>
            <a:ext cx="7245795" cy="1441451"/>
          </a:xfrm>
        </p:spPr>
        <p:txBody>
          <a:bodyPr/>
          <a:lstStyle/>
          <a:p>
            <a:r>
              <a:rPr lang="sv-SE" sz="4800" b="1" dirty="0"/>
              <a:t>Layout (bunker and RF area)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334" y="1441450"/>
            <a:ext cx="11374251" cy="559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9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1927412" y="2501153"/>
            <a:ext cx="5145741" cy="400722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4000" dirty="0">
                <a:solidFill>
                  <a:schemeClr val="tx1"/>
                </a:solidFill>
              </a:rPr>
              <a:t>scope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4000" dirty="0">
                <a:solidFill>
                  <a:schemeClr val="tx1"/>
                </a:solidFill>
              </a:rPr>
              <a:t>collaboration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4000" dirty="0">
                <a:solidFill>
                  <a:schemeClr val="tx1"/>
                </a:solidFill>
              </a:rPr>
              <a:t>progress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4000" dirty="0">
                <a:solidFill>
                  <a:schemeClr val="tx1"/>
                </a:solidFill>
              </a:rPr>
              <a:t>schedule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800" b="1" dirty="0" err="1"/>
              <a:t>Contents</a:t>
            </a:r>
            <a:endParaRPr lang="sv-SE" sz="4800" b="1" dirty="0"/>
          </a:p>
        </p:txBody>
      </p:sp>
    </p:spTree>
    <p:extLst>
      <p:ext uri="{BB962C8B-B14F-4D97-AF65-F5344CB8AC3E}">
        <p14:creationId xmlns:p14="http://schemas.microsoft.com/office/powerpoint/2010/main" val="2758836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CDCEE-A1FF-A146-851D-606F49C0C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879810-1EDD-444B-8AB4-47C6BCD4AF08}"/>
              </a:ext>
            </a:extLst>
          </p:cNvPr>
          <p:cNvGrpSpPr/>
          <p:nvPr/>
        </p:nvGrpSpPr>
        <p:grpSpPr>
          <a:xfrm>
            <a:off x="1059366" y="3906124"/>
            <a:ext cx="6965799" cy="1201135"/>
            <a:chOff x="1059366" y="3906124"/>
            <a:chExt cx="6965799" cy="1201135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181584A7-5041-8C4F-8C1E-224C480A09FE}"/>
                </a:ext>
              </a:extLst>
            </p:cNvPr>
            <p:cNvSpPr/>
            <p:nvPr/>
          </p:nvSpPr>
          <p:spPr>
            <a:xfrm>
              <a:off x="1059366" y="3914078"/>
              <a:ext cx="6746488" cy="1193181"/>
            </a:xfrm>
            <a:prstGeom prst="trapezoid">
              <a:avLst>
                <a:gd name="adj" fmla="val 22362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FA8415F9-3D7D-B445-A561-B5460A8C3C59}"/>
                </a:ext>
              </a:extLst>
            </p:cNvPr>
            <p:cNvSpPr/>
            <p:nvPr/>
          </p:nvSpPr>
          <p:spPr>
            <a:xfrm flipH="1">
              <a:off x="1278677" y="3906124"/>
              <a:ext cx="6746488" cy="1193181"/>
            </a:xfrm>
            <a:prstGeom prst="trapezoid">
              <a:avLst>
                <a:gd name="adj" fmla="val 16568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593512" y="0"/>
            <a:ext cx="5143900" cy="770966"/>
          </a:xfrm>
        </p:spPr>
        <p:txBody>
          <a:bodyPr/>
          <a:lstStyle/>
          <a:p>
            <a:r>
              <a:rPr lang="sv-SE" dirty="0"/>
              <a:t>TS2 area in the Klystron </a:t>
            </a:r>
            <a:r>
              <a:rPr lang="sv-SE" dirty="0" err="1"/>
              <a:t>Gallery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28034-79E6-5445-9A9B-57F998269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856" y="3024149"/>
            <a:ext cx="6195167" cy="2091064"/>
          </a:xfrm>
          <a:prstGeom prst="rect">
            <a:avLst/>
          </a:prstGeom>
          <a:effectLst>
            <a:outerShdw blurRad="139700" dist="38100" dir="5400000" sx="105000" sy="105000" algn="t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790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154" y="-11423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0913" y="1534110"/>
            <a:ext cx="135418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partial access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5098" y="1534110"/>
            <a:ext cx="6898902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full access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5098" y="1816088"/>
            <a:ext cx="6898901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utilities partly available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8446" y="2926272"/>
            <a:ext cx="186589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TD available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3182" y="3208122"/>
            <a:ext cx="91966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baseline="30000" dirty="0"/>
              <a:t>st</a:t>
            </a:r>
            <a:r>
              <a:rPr lang="en-US" sz="1200" dirty="0"/>
              <a:t> MB 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06492" y="3209408"/>
            <a:ext cx="401003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cold </a:t>
            </a:r>
            <a:r>
              <a:rPr lang="en-US" sz="600" dirty="0" err="1"/>
              <a:t>comm</a:t>
            </a:r>
            <a:endParaRPr lang="en-US" sz="600" dirty="0"/>
          </a:p>
        </p:txBody>
      </p:sp>
      <p:sp>
        <p:nvSpPr>
          <p:cNvPr id="11" name="TextBox 10"/>
          <p:cNvSpPr txBox="1"/>
          <p:nvPr/>
        </p:nvSpPr>
        <p:spPr>
          <a:xfrm>
            <a:off x="6434193" y="3518599"/>
            <a:ext cx="841422" cy="2000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en-US" sz="700" dirty="0"/>
              <a:t>RF inst. inside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913" y="3533988"/>
            <a:ext cx="4378279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RF installation &amp;  commissioning outside bunker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41364" y="4112100"/>
            <a:ext cx="451819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cabling inside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3594" y="4112100"/>
            <a:ext cx="1370863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cabling outside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6640" y="3823969"/>
            <a:ext cx="238658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cabling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1104" y="4112100"/>
            <a:ext cx="780767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rack inst.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10663" y="4687841"/>
            <a:ext cx="1908404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CTL</a:t>
            </a:r>
            <a:r>
              <a:rPr lang="en-US" sz="1100" dirty="0"/>
              <a:t> inst. &amp; comm.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61571" y="2347189"/>
            <a:ext cx="149464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bunker manuf.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8149" y="2615464"/>
            <a:ext cx="955631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bunker inst.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78393" y="2093087"/>
            <a:ext cx="4821197" cy="230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LCR partial access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06622" y="2093866"/>
            <a:ext cx="313737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LCR full access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890913" y="1022240"/>
            <a:ext cx="0" cy="5824645"/>
          </a:xfrm>
          <a:prstGeom prst="line">
            <a:avLst/>
          </a:prstGeom>
          <a:ln w="3175" cmpd="sng"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46195" y="1022240"/>
            <a:ext cx="0" cy="5824645"/>
          </a:xfrm>
          <a:prstGeom prst="line">
            <a:avLst/>
          </a:prstGeom>
          <a:ln w="3175" cmpd="sng"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77645" y="1022240"/>
            <a:ext cx="0" cy="5824645"/>
          </a:xfrm>
          <a:prstGeom prst="line">
            <a:avLst/>
          </a:prstGeom>
          <a:ln w="3175" cmpd="sng"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endCxn id="60" idx="0"/>
          </p:cNvCxnSpPr>
          <p:nvPr/>
        </p:nvCxnSpPr>
        <p:spPr>
          <a:xfrm flipH="1">
            <a:off x="5765395" y="1022240"/>
            <a:ext cx="3612" cy="240150"/>
          </a:xfrm>
          <a:prstGeom prst="line">
            <a:avLst/>
          </a:prstGeom>
          <a:ln w="3175" cmpd="sng">
            <a:solidFill>
              <a:srgbClr val="3366FF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212323" y="1022015"/>
            <a:ext cx="0" cy="5824645"/>
          </a:xfrm>
          <a:prstGeom prst="line">
            <a:avLst/>
          </a:prstGeom>
          <a:ln w="3175" cmpd="sng">
            <a:solidFill>
              <a:srgbClr val="3366FF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2015" y="693552"/>
            <a:ext cx="750502" cy="338554"/>
          </a:xfrm>
          <a:prstGeom prst="rect">
            <a:avLst/>
          </a:prstGeom>
          <a:noFill/>
          <a:ln w="63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CF: </a:t>
            </a:r>
            <a:r>
              <a:rPr lang="en-US" sz="800" dirty="0"/>
              <a:t>TS2 partial access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22949" y="690474"/>
            <a:ext cx="790434" cy="338554"/>
          </a:xfrm>
          <a:prstGeom prst="rect">
            <a:avLst/>
          </a:prstGeom>
          <a:noFill/>
          <a:ln w="63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CF:</a:t>
            </a:r>
            <a:r>
              <a:rPr lang="en-US" sz="800" dirty="0"/>
              <a:t> LCR partial access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02659" y="687396"/>
            <a:ext cx="1054493" cy="338554"/>
          </a:xfrm>
          <a:prstGeom prst="rect">
            <a:avLst/>
          </a:prstGeom>
          <a:noFill/>
          <a:ln w="63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CF:</a:t>
            </a:r>
            <a:r>
              <a:rPr lang="en-US" sz="800" dirty="0"/>
              <a:t> TS2 full access</a:t>
            </a:r>
          </a:p>
          <a:p>
            <a:pPr algn="ctr"/>
            <a:r>
              <a:rPr lang="en-US" sz="800" dirty="0"/>
              <a:t>&amp;  utilities (partly)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1357" y="687396"/>
            <a:ext cx="968440" cy="338554"/>
          </a:xfrm>
          <a:prstGeom prst="rect">
            <a:avLst/>
          </a:prstGeom>
          <a:noFill/>
          <a:ln w="635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WP5:</a:t>
            </a:r>
            <a:r>
              <a:rPr lang="en-US" sz="800" dirty="0"/>
              <a:t> TD available in Lund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5062" y="687396"/>
            <a:ext cx="1080702" cy="338554"/>
          </a:xfrm>
          <a:prstGeom prst="rect">
            <a:avLst/>
          </a:prstGeom>
          <a:noFill/>
          <a:ln w="635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WP5:</a:t>
            </a:r>
            <a:r>
              <a:rPr lang="en-US" sz="800" dirty="0"/>
              <a:t> 1</a:t>
            </a:r>
            <a:r>
              <a:rPr lang="en-US" sz="800" baseline="30000" dirty="0"/>
              <a:t>st</a:t>
            </a:r>
            <a:r>
              <a:rPr lang="en-US" sz="800" dirty="0"/>
              <a:t> MB CM available in Lund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82344" y="5272721"/>
            <a:ext cx="1526899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PSS inst. &amp; </a:t>
            </a:r>
            <a:r>
              <a:rPr lang="en-US" sz="1200" dirty="0" err="1"/>
              <a:t>comm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329706" y="1108487"/>
            <a:ext cx="561208" cy="159462"/>
          </a:xfrm>
          <a:prstGeom prst="rect">
            <a:avLst/>
          </a:prstGeom>
          <a:noFill/>
          <a:ln w="6350" cmpd="sng">
            <a:solidFill>
              <a:srgbClr val="FF0000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r"/>
            <a:r>
              <a:rPr lang="en-US" sz="800" dirty="0"/>
              <a:t>2017-02-27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77645" y="1101425"/>
            <a:ext cx="561208" cy="159462"/>
          </a:xfrm>
          <a:prstGeom prst="rect">
            <a:avLst/>
          </a:prstGeom>
          <a:noFill/>
          <a:ln w="6350" cmpd="sng">
            <a:solidFill>
              <a:srgbClr val="FF0000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sz="800" dirty="0"/>
              <a:t>2017-03-31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46195" y="1101425"/>
            <a:ext cx="561208" cy="159462"/>
          </a:xfrm>
          <a:prstGeom prst="rect">
            <a:avLst/>
          </a:prstGeom>
          <a:noFill/>
          <a:ln w="6350" cmpd="sng">
            <a:solidFill>
              <a:srgbClr val="FF0000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sz="800" dirty="0"/>
              <a:t>2017-05-02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13182" y="1106632"/>
            <a:ext cx="842582" cy="159462"/>
          </a:xfrm>
          <a:prstGeom prst="rect">
            <a:avLst/>
          </a:prstGeom>
          <a:noFill/>
          <a:ln w="6350" cmpd="sng">
            <a:solidFill>
              <a:srgbClr val="3366FF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sz="800" dirty="0"/>
              <a:t>May 2019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6830933" y="3994791"/>
            <a:ext cx="1755431" cy="1846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TD </a:t>
            </a:r>
            <a:r>
              <a:rPr lang="en-US" sz="600" dirty="0" err="1"/>
              <a:t>inst</a:t>
            </a:r>
            <a:endParaRPr lang="en-US" sz="6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7448653" y="4256209"/>
            <a:ext cx="1711995" cy="1846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MB CM </a:t>
            </a:r>
            <a:r>
              <a:rPr lang="en-US" sz="600" dirty="0" err="1"/>
              <a:t>inst</a:t>
            </a:r>
            <a:endParaRPr lang="en-US" sz="600" dirty="0"/>
          </a:p>
        </p:txBody>
      </p:sp>
      <p:sp>
        <p:nvSpPr>
          <p:cNvPr id="45" name="TextBox 44"/>
          <p:cNvSpPr txBox="1"/>
          <p:nvPr/>
        </p:nvSpPr>
        <p:spPr>
          <a:xfrm>
            <a:off x="8396983" y="3492544"/>
            <a:ext cx="735863" cy="1846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MB CM testing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47217" y="4401361"/>
            <a:ext cx="3529066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TICP </a:t>
            </a:r>
            <a:r>
              <a:rPr lang="en-US" sz="1200" dirty="0" err="1"/>
              <a:t>inst</a:t>
            </a:r>
            <a:r>
              <a:rPr lang="en-US" sz="1200" dirty="0"/>
              <a:t> &amp; </a:t>
            </a:r>
            <a:r>
              <a:rPr lang="en-US" sz="1200" dirty="0" err="1"/>
              <a:t>comm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3057152" y="149866"/>
            <a:ext cx="310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TS2 Installation Schedule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987928" y="1028240"/>
            <a:ext cx="0" cy="5824645"/>
          </a:xfrm>
          <a:prstGeom prst="line">
            <a:avLst/>
          </a:prstGeom>
          <a:ln w="3175" cmpd="sng">
            <a:solidFill>
              <a:srgbClr val="008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471833" y="691121"/>
            <a:ext cx="1054493" cy="338554"/>
          </a:xfrm>
          <a:prstGeom prst="rect">
            <a:avLst/>
          </a:prstGeom>
          <a:noFill/>
          <a:ln w="63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WP10:</a:t>
            </a:r>
            <a:r>
              <a:rPr lang="en-US" sz="800" dirty="0"/>
              <a:t> bunker accessible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987928" y="1108620"/>
            <a:ext cx="662453" cy="159462"/>
          </a:xfrm>
          <a:prstGeom prst="rect">
            <a:avLst/>
          </a:prstGeom>
          <a:noFill/>
          <a:ln w="6350" cmpd="sng">
            <a:solidFill>
              <a:srgbClr val="008000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sz="800" dirty="0"/>
              <a:t>Dec. 2018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82517" y="4112100"/>
            <a:ext cx="195128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1146066" y="4127489"/>
            <a:ext cx="1069893" cy="246221"/>
          </a:xfrm>
          <a:prstGeom prst="rect">
            <a:avLst/>
          </a:prstGeom>
          <a:noFill/>
          <a:ln w="6350" cmpd="sng">
            <a:noFill/>
          </a:ln>
        </p:spPr>
        <p:txBody>
          <a:bodyPr wrap="square" lIns="36000" rtlCol="0">
            <a:spAutoFit/>
          </a:bodyPr>
          <a:lstStyle/>
          <a:p>
            <a:r>
              <a:rPr lang="en-US" sz="1000" dirty="0"/>
              <a:t>rack installation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71833" y="4976396"/>
            <a:ext cx="1117274" cy="276999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inst. &amp; comm.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04009" y="4978541"/>
            <a:ext cx="2259399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/>
            </a:lvl1pPr>
          </a:lstStyle>
          <a:p>
            <a:r>
              <a:rPr lang="en-US" dirty="0"/>
              <a:t>CM controls design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5061668" y="1022015"/>
            <a:ext cx="0" cy="5824645"/>
          </a:xfrm>
          <a:prstGeom prst="line">
            <a:avLst/>
          </a:prstGeom>
          <a:ln w="38100" cmpd="sng">
            <a:solidFill>
              <a:srgbClr val="0080FF">
                <a:alpha val="50000"/>
              </a:srgbClr>
            </a:solidFill>
            <a:prstDash val="sysDash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140829" y="690523"/>
            <a:ext cx="1054493" cy="338554"/>
          </a:xfrm>
          <a:prstGeom prst="rect">
            <a:avLst/>
          </a:prstGeom>
          <a:noFill/>
          <a:ln w="635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June 2018</a:t>
            </a:r>
          </a:p>
          <a:p>
            <a:pPr algn="ctr"/>
            <a:endParaRPr lang="en-US" sz="800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5765395" y="1570167"/>
            <a:ext cx="0" cy="5276493"/>
          </a:xfrm>
          <a:prstGeom prst="line">
            <a:avLst/>
          </a:prstGeom>
          <a:ln w="25400" cmpd="sng">
            <a:solidFill>
              <a:srgbClr val="FF0000">
                <a:alpha val="50000"/>
              </a:srgbClr>
            </a:solidFill>
            <a:prstDash val="sysDash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238148" y="1262390"/>
            <a:ext cx="1054493" cy="246221"/>
          </a:xfrm>
          <a:prstGeom prst="rect">
            <a:avLst/>
          </a:prstGeom>
          <a:noFill/>
          <a:ln w="63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July 2018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BFEE24-1D70-B443-8198-C935A6D739FC}"/>
              </a:ext>
            </a:extLst>
          </p:cNvPr>
          <p:cNvSpPr/>
          <p:nvPr/>
        </p:nvSpPr>
        <p:spPr>
          <a:xfrm>
            <a:off x="5893183" y="2093087"/>
            <a:ext cx="1760649" cy="13009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3CAF2F-D998-E242-8529-8AA205765F7A}"/>
              </a:ext>
            </a:extLst>
          </p:cNvPr>
          <p:cNvSpPr txBox="1"/>
          <p:nvPr/>
        </p:nvSpPr>
        <p:spPr>
          <a:xfrm>
            <a:off x="7591829" y="2403999"/>
            <a:ext cx="148623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WTF 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2C6B9B6-CFFB-FC48-B1F8-65E1ACD693FF}"/>
              </a:ext>
            </a:extLst>
          </p:cNvPr>
          <p:cNvSpPr txBox="1"/>
          <p:nvPr/>
        </p:nvSpPr>
        <p:spPr>
          <a:xfrm>
            <a:off x="2483094" y="2896333"/>
            <a:ext cx="342673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Why That </a:t>
            </a:r>
            <a:r>
              <a:rPr lang="en-GB" sz="2800" b="1" dirty="0" err="1">
                <a:solidFill>
                  <a:srgbClr val="FF0000"/>
                </a:solidFill>
              </a:rPr>
              <a:t>Försening</a:t>
            </a:r>
            <a:r>
              <a:rPr lang="en-GB" sz="2800" b="1" dirty="0">
                <a:solidFill>
                  <a:srgbClr val="FF0000"/>
                </a:solidFill>
              </a:rPr>
              <a:t> 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C075FC-5BED-F544-B099-9C1CFB47D6A2}"/>
              </a:ext>
            </a:extLst>
          </p:cNvPr>
          <p:cNvGrpSpPr/>
          <p:nvPr/>
        </p:nvGrpSpPr>
        <p:grpSpPr>
          <a:xfrm>
            <a:off x="3970426" y="2343475"/>
            <a:ext cx="1172849" cy="545274"/>
            <a:chOff x="3780859" y="2343475"/>
            <a:chExt cx="1172849" cy="545274"/>
          </a:xfrm>
          <a:solidFill>
            <a:schemeClr val="bg1">
              <a:lumMod val="85000"/>
              <a:alpha val="36000"/>
            </a:schemeClr>
          </a:solidFill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6E71D62-42D3-AF45-B049-CC001ACF1706}"/>
                </a:ext>
              </a:extLst>
            </p:cNvPr>
            <p:cNvSpPr txBox="1"/>
            <p:nvPr/>
          </p:nvSpPr>
          <p:spPr>
            <a:xfrm>
              <a:off x="3780859" y="2343475"/>
              <a:ext cx="1085280" cy="276999"/>
            </a:xfrm>
            <a:prstGeom prst="rect">
              <a:avLst/>
            </a:prstGeom>
            <a:grpFill/>
            <a:ln w="6350" cmpd="sng">
              <a:solidFill>
                <a:schemeClr val="tx1">
                  <a:alpha val="28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alpha val="50000"/>
                    </a:schemeClr>
                  </a:solidFill>
                </a:rPr>
                <a:t>bunker manuf.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E525B2C-6270-6545-B803-F0D1957092C7}"/>
                </a:ext>
              </a:extLst>
            </p:cNvPr>
            <p:cNvSpPr txBox="1"/>
            <p:nvPr/>
          </p:nvSpPr>
          <p:spPr>
            <a:xfrm>
              <a:off x="3998077" y="2611750"/>
              <a:ext cx="955631" cy="276999"/>
            </a:xfrm>
            <a:prstGeom prst="rect">
              <a:avLst/>
            </a:prstGeom>
            <a:grpFill/>
            <a:ln w="6350" cmpd="sng">
              <a:solidFill>
                <a:schemeClr val="tx1">
                  <a:alpha val="28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alpha val="50000"/>
                    </a:schemeClr>
                  </a:solidFill>
                </a:rPr>
                <a:t>bunker inst.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210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7">
            <a:extLst>
              <a:ext uri="{FF2B5EF4-FFF2-40B4-BE49-F238E27FC236}">
                <a16:creationId xmlns:a16="http://schemas.microsoft.com/office/drawing/2014/main" id="{A702F702-569E-8B49-80B5-5D6239954422}"/>
              </a:ext>
            </a:extLst>
          </p:cNvPr>
          <p:cNvSpPr txBox="1">
            <a:spLocks/>
          </p:cNvSpPr>
          <p:nvPr/>
        </p:nvSpPr>
        <p:spPr>
          <a:xfrm>
            <a:off x="501805" y="-1"/>
            <a:ext cx="6858000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 b="1" dirty="0"/>
              <a:t>Concrete Problems</a:t>
            </a:r>
          </a:p>
        </p:txBody>
      </p:sp>
      <p:sp>
        <p:nvSpPr>
          <p:cNvPr id="6" name="Underrubrik 8">
            <a:extLst>
              <a:ext uri="{FF2B5EF4-FFF2-40B4-BE49-F238E27FC236}">
                <a16:creationId xmlns:a16="http://schemas.microsoft.com/office/drawing/2014/main" id="{68A3A657-2E07-F24B-80BA-5DCDCE063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1441450"/>
            <a:ext cx="8693150" cy="5101859"/>
          </a:xfrm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First bunker block design (by concrete experts):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complicated shapes, complicated spec</a:t>
            </a:r>
          </a:p>
          <a:p>
            <a:pPr marL="457200" indent="-45720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Procurement 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in early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8F6852-93C3-7C45-A678-DEB5D734E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2" r="18517"/>
          <a:stretch/>
        </p:blipFill>
        <p:spPr>
          <a:xfrm>
            <a:off x="3569403" y="2397296"/>
            <a:ext cx="5574597" cy="4446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6B783D-4EC6-E74B-8D33-A2BEFF807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73" y="3176567"/>
            <a:ext cx="2897830" cy="3455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E787-109B-B34A-9755-5681AD5F0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4607">
            <a:off x="867843" y="3435153"/>
            <a:ext cx="5904578" cy="21699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D812FE-776D-CC4C-BE10-89495E1F5EC2}"/>
              </a:ext>
            </a:extLst>
          </p:cNvPr>
          <p:cNvSpPr txBox="1"/>
          <p:nvPr/>
        </p:nvSpPr>
        <p:spPr>
          <a:xfrm>
            <a:off x="957792" y="3138144"/>
            <a:ext cx="3546088" cy="98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1 offer (from a builder of skate parks…)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CC2DF5-9E48-C747-ADC8-836E737F6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328" y="4064190"/>
            <a:ext cx="4681809" cy="27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1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7">
            <a:extLst>
              <a:ext uri="{FF2B5EF4-FFF2-40B4-BE49-F238E27FC236}">
                <a16:creationId xmlns:a16="http://schemas.microsoft.com/office/drawing/2014/main" id="{A702F702-569E-8B49-80B5-5D6239954422}"/>
              </a:ext>
            </a:extLst>
          </p:cNvPr>
          <p:cNvSpPr txBox="1">
            <a:spLocks/>
          </p:cNvSpPr>
          <p:nvPr/>
        </p:nvSpPr>
        <p:spPr>
          <a:xfrm>
            <a:off x="501805" y="-1"/>
            <a:ext cx="6858000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 b="1" dirty="0"/>
              <a:t>Concrete Problems</a:t>
            </a:r>
          </a:p>
        </p:txBody>
      </p:sp>
      <p:sp>
        <p:nvSpPr>
          <p:cNvPr id="6" name="Underrubrik 8">
            <a:extLst>
              <a:ext uri="{FF2B5EF4-FFF2-40B4-BE49-F238E27FC236}">
                <a16:creationId xmlns:a16="http://schemas.microsoft.com/office/drawing/2014/main" id="{68A3A657-2E07-F24B-80BA-5DCDCE063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1600200"/>
            <a:ext cx="8693150" cy="4943109"/>
          </a:xfrm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Second and third block design (by myself):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still too complex</a:t>
            </a:r>
          </a:p>
          <a:p>
            <a:pPr marL="457200" indent="-45720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Fourth block design: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simple shapes, almost all cuboids, reduced requirements and simpler spec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- procurement as negotiated procedure with two invited bidders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6B783D-4EC6-E74B-8D33-A2BEFF80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05" y="4795024"/>
            <a:ext cx="2897830" cy="9342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D812FE-776D-CC4C-BE10-89495E1F5EC2}"/>
              </a:ext>
            </a:extLst>
          </p:cNvPr>
          <p:cNvSpPr txBox="1"/>
          <p:nvPr/>
        </p:nvSpPr>
        <p:spPr>
          <a:xfrm>
            <a:off x="3724061" y="4366146"/>
            <a:ext cx="124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1 offer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FB90C-E36E-8340-9BA2-FD7FA8A44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3815">
            <a:off x="5487638" y="4319905"/>
            <a:ext cx="3037901" cy="2065773"/>
          </a:xfrm>
          <a:prstGeom prst="rect">
            <a:avLst/>
          </a:prstGeom>
          <a:effectLst>
            <a:outerShdw blurRad="1524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27837-CD3E-8540-97E9-EA6DDCF87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937" y="4697817"/>
            <a:ext cx="2062976" cy="20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8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7">
            <a:extLst>
              <a:ext uri="{FF2B5EF4-FFF2-40B4-BE49-F238E27FC236}">
                <a16:creationId xmlns:a16="http://schemas.microsoft.com/office/drawing/2014/main" id="{A702F702-569E-8B49-80B5-5D6239954422}"/>
              </a:ext>
            </a:extLst>
          </p:cNvPr>
          <p:cNvSpPr txBox="1">
            <a:spLocks/>
          </p:cNvSpPr>
          <p:nvPr/>
        </p:nvSpPr>
        <p:spPr>
          <a:xfrm>
            <a:off x="501805" y="-1"/>
            <a:ext cx="6858000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 b="1" dirty="0"/>
              <a:t>Concrete Solutions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36903-D95E-9842-9986-1FD7707D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780"/>
            <a:ext cx="9144000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23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7"/>
          <p:cNvSpPr txBox="1">
            <a:spLocks/>
          </p:cNvSpPr>
          <p:nvPr/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400" b="1" dirty="0"/>
              <a:t>Schedule </a:t>
            </a:r>
            <a:r>
              <a:rPr lang="sv-SE" b="1" dirty="0"/>
              <a:t>(from WP5, </a:t>
            </a:r>
            <a:r>
              <a:rPr lang="sv-SE" b="1" dirty="0" err="1"/>
              <a:t>Nuno</a:t>
            </a:r>
            <a:r>
              <a:rPr lang="sv-SE" b="1" dirty="0"/>
              <a:t> Elias)</a:t>
            </a:r>
            <a:endParaRPr lang="sv-SE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CCB0C-66ED-B84B-AC90-458CE3A2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873"/>
            <a:ext cx="9144000" cy="329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8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9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62" y="3044269"/>
            <a:ext cx="2082800" cy="11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1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430306" y="1604682"/>
            <a:ext cx="8498066" cy="484990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install, commission and operate Test Stand 2: 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provide the facilities for the SAT of the elliptical cavity cryomodules and for the preparation of CMs for tunnel installation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perform the SAT of the elliptical cavity cryomodules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prepare the CMs for tunnel installation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GB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final evaluation of test results &amp; prepare decision about acceptance of a specific cryomodule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provide a physical ‘home’ for SRF know-how at ESS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593512" y="-1"/>
            <a:ext cx="6556588" cy="1441451"/>
          </a:xfrm>
        </p:spPr>
        <p:txBody>
          <a:bodyPr/>
          <a:lstStyle/>
          <a:p>
            <a:r>
              <a:rPr lang="sv-SE" sz="4800" b="1" dirty="0"/>
              <a:t>TS2 CM </a:t>
            </a:r>
            <a:r>
              <a:rPr lang="sv-SE" sz="4800" b="1" dirty="0" err="1"/>
              <a:t>testing</a:t>
            </a:r>
            <a:r>
              <a:rPr lang="sv-SE" sz="4800" b="1" dirty="0"/>
              <a:t> </a:t>
            </a:r>
            <a:r>
              <a:rPr lang="sv-SE" sz="4800" b="1" dirty="0" err="1"/>
              <a:t>scope</a:t>
            </a:r>
            <a:r>
              <a:rPr lang="sv-SE" sz="4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9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430306" y="1604682"/>
            <a:ext cx="8498066" cy="484990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to act as a test bed for some of our equipment: klystrons, modulator, PSS, </a:t>
            </a:r>
            <a:r>
              <a:rPr lang="en-GB" sz="2800" dirty="0" err="1">
                <a:solidFill>
                  <a:schemeClr val="tx1"/>
                </a:solidFill>
              </a:rPr>
              <a:t>etc</a:t>
            </a:r>
            <a:r>
              <a:rPr lang="en-GB" sz="2800" dirty="0">
                <a:solidFill>
                  <a:schemeClr val="tx1"/>
                </a:solidFill>
              </a:rPr>
              <a:t> …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to test integration of our equipment with the building and utilities (more difficult than you might think)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to give our colleagues the chance to get their hands dirty - early on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593512" y="-1"/>
            <a:ext cx="5681782" cy="1441451"/>
          </a:xfrm>
        </p:spPr>
        <p:txBody>
          <a:bodyPr/>
          <a:lstStyle/>
          <a:p>
            <a:r>
              <a:rPr lang="sv-SE" sz="4800" b="1" dirty="0"/>
              <a:t>TS2 – </a:t>
            </a:r>
            <a:r>
              <a:rPr lang="sv-SE" sz="4800" b="1" dirty="0" err="1"/>
              <a:t>secondary</a:t>
            </a:r>
            <a:r>
              <a:rPr lang="sv-SE" sz="4800" b="1" dirty="0"/>
              <a:t> </a:t>
            </a:r>
            <a:r>
              <a:rPr lang="sv-SE" sz="4800" b="1" dirty="0" err="1"/>
              <a:t>goal</a:t>
            </a:r>
            <a:r>
              <a:rPr lang="sv-SE" sz="4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68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170330" y="1484537"/>
            <a:ext cx="8812306" cy="5246464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600" b="1" dirty="0">
                <a:solidFill>
                  <a:schemeClr val="tx1"/>
                </a:solidFill>
              </a:rPr>
              <a:t>WP10 staff</a:t>
            </a:r>
            <a:r>
              <a:rPr lang="en-GB" sz="2600" dirty="0">
                <a:solidFill>
                  <a:schemeClr val="tx1"/>
                </a:solidFill>
              </a:rPr>
              <a:t>: organise testing and operate TS2, support for controls issues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600" b="1" dirty="0">
                <a:solidFill>
                  <a:schemeClr val="tx1"/>
                </a:solidFill>
              </a:rPr>
              <a:t>WP10 IKC partner</a:t>
            </a:r>
            <a:r>
              <a:rPr lang="en-GB" sz="2600" dirty="0">
                <a:solidFill>
                  <a:schemeClr val="tx1"/>
                </a:solidFill>
              </a:rPr>
              <a:t> (IFJ PAN): specialists for CM handling, preparation, connection, testing (experience from XFEL)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600" b="1" dirty="0">
                <a:solidFill>
                  <a:schemeClr val="tx1"/>
                </a:solidFill>
              </a:rPr>
              <a:t>WP5 staff / SRF section:</a:t>
            </a:r>
            <a:r>
              <a:rPr lang="en-GB" sz="2600" dirty="0">
                <a:solidFill>
                  <a:schemeClr val="tx1"/>
                </a:solidFill>
              </a:rPr>
              <a:t> SRF expertise and leading role for testing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600" b="1" dirty="0">
                <a:solidFill>
                  <a:schemeClr val="tx1"/>
                </a:solidFill>
              </a:rPr>
              <a:t>WP5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b="1" dirty="0">
                <a:solidFill>
                  <a:schemeClr val="tx1"/>
                </a:solidFill>
              </a:rPr>
              <a:t>IKC partners</a:t>
            </a:r>
            <a:r>
              <a:rPr lang="en-GB" sz="2600" dirty="0">
                <a:solidFill>
                  <a:schemeClr val="tx1"/>
                </a:solidFill>
              </a:rPr>
              <a:t> (CEA &amp; IPNO, France): training, transfer of know-how, advice and support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600" b="1" dirty="0">
                <a:solidFill>
                  <a:schemeClr val="tx1"/>
                </a:solidFill>
              </a:rPr>
              <a:t>WP8 &amp; 17/ RF group:</a:t>
            </a:r>
            <a:r>
              <a:rPr lang="en-GB" sz="2600" dirty="0">
                <a:solidFill>
                  <a:schemeClr val="tx1"/>
                </a:solidFill>
              </a:rPr>
              <a:t> support for operation of RF equipment during tests (modulator, klystrons, LLRF, interlocks, RFDS)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600" b="1" dirty="0">
                <a:solidFill>
                  <a:schemeClr val="tx1"/>
                </a:solidFill>
              </a:rPr>
              <a:t>WP11:</a:t>
            </a:r>
            <a:r>
              <a:rPr lang="en-GB" sz="2600" dirty="0">
                <a:solidFill>
                  <a:schemeClr val="tx1"/>
                </a:solidFill>
              </a:rPr>
              <a:t> cryoplant operation, support during CM cooldown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600" b="1" dirty="0">
                <a:solidFill>
                  <a:schemeClr val="tx1"/>
                </a:solidFill>
              </a:rPr>
              <a:t>WP12:</a:t>
            </a:r>
            <a:r>
              <a:rPr lang="en-GB" sz="2600" dirty="0">
                <a:solidFill>
                  <a:schemeClr val="tx1"/>
                </a:solidFill>
              </a:rPr>
              <a:t> clean room operation, connection of pumps, support</a:t>
            </a:r>
            <a:endParaRPr lang="en-GB" sz="26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600" b="1" dirty="0">
                <a:solidFill>
                  <a:schemeClr val="tx1"/>
                </a:solidFill>
              </a:rPr>
              <a:t>WP15 &amp; WP16</a:t>
            </a:r>
            <a:r>
              <a:rPr lang="en-GB" sz="2600" dirty="0">
                <a:solidFill>
                  <a:schemeClr val="tx1"/>
                </a:solidFill>
              </a:rPr>
              <a:t>: utilities operation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800" b="1" dirty="0"/>
              <a:t>TS2 </a:t>
            </a:r>
            <a:r>
              <a:rPr lang="sv-SE" sz="4800" b="1" dirty="0" err="1"/>
              <a:t>Collaboration</a:t>
            </a:r>
            <a:r>
              <a:rPr lang="sv-SE" sz="4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09988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323850" y="1600200"/>
            <a:ext cx="8693150" cy="494310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b="1" dirty="0">
                <a:solidFill>
                  <a:schemeClr val="tx1"/>
                </a:solidFill>
              </a:rPr>
              <a:t>WP10</a:t>
            </a:r>
            <a:r>
              <a:rPr lang="en-GB" sz="2800" dirty="0">
                <a:solidFill>
                  <a:schemeClr val="tx1"/>
                </a:solidFill>
              </a:rPr>
              <a:t>: Wolfgang Hees, Emilio </a:t>
            </a:r>
            <a:r>
              <a:rPr lang="en-GB" sz="2800" dirty="0" err="1">
                <a:solidFill>
                  <a:schemeClr val="tx1"/>
                </a:solidFill>
              </a:rPr>
              <a:t>Asensi</a:t>
            </a:r>
            <a:r>
              <a:rPr lang="en-GB" sz="2800" dirty="0">
                <a:solidFill>
                  <a:schemeClr val="tx1"/>
                </a:solidFill>
              </a:rPr>
              <a:t>, </a:t>
            </a:r>
            <a:r>
              <a:rPr lang="en-GB" sz="2800" dirty="0" err="1">
                <a:solidFill>
                  <a:schemeClr val="tx1"/>
                </a:solidFill>
              </a:rPr>
              <a:t>Weiming</a:t>
            </a:r>
            <a:r>
              <a:rPr lang="en-GB" sz="2800" dirty="0">
                <a:solidFill>
                  <a:schemeClr val="tx1"/>
                </a:solidFill>
              </a:rPr>
              <a:t> Yue (IMP)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b="1" dirty="0">
                <a:solidFill>
                  <a:schemeClr val="tx1"/>
                </a:solidFill>
              </a:rPr>
              <a:t>IFJ PAN (In-Kind)</a:t>
            </a:r>
            <a:r>
              <a:rPr lang="en-GB" sz="2800" dirty="0">
                <a:solidFill>
                  <a:schemeClr val="tx1"/>
                </a:solidFill>
              </a:rPr>
              <a:t>: Michal Sienkiewicz, Tadeusz </a:t>
            </a:r>
            <a:r>
              <a:rPr lang="en-GB" sz="2800" dirty="0" err="1">
                <a:solidFill>
                  <a:schemeClr val="tx1"/>
                </a:solidFill>
              </a:rPr>
              <a:t>Ostrowicz</a:t>
            </a:r>
            <a:r>
              <a:rPr lang="en-GB" sz="2800" dirty="0">
                <a:solidFill>
                  <a:schemeClr val="tx1"/>
                </a:solidFill>
              </a:rPr>
              <a:t>, </a:t>
            </a:r>
            <a:r>
              <a:rPr lang="en-GB" sz="2800" dirty="0" err="1">
                <a:solidFill>
                  <a:schemeClr val="tx1"/>
                </a:solidFill>
              </a:rPr>
              <a:t>Wawrzyniec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Gaj</a:t>
            </a:r>
            <a:r>
              <a:rPr lang="en-GB" sz="2800" dirty="0">
                <a:solidFill>
                  <a:schemeClr val="tx1"/>
                </a:solidFill>
              </a:rPr>
              <a:t>, Karol </a:t>
            </a:r>
            <a:r>
              <a:rPr lang="en-GB" sz="2800" dirty="0" err="1">
                <a:solidFill>
                  <a:schemeClr val="tx1"/>
                </a:solidFill>
              </a:rPr>
              <a:t>Kasprzak</a:t>
            </a:r>
            <a:endParaRPr lang="en-GB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b="1" dirty="0">
                <a:solidFill>
                  <a:schemeClr val="tx1"/>
                </a:solidFill>
              </a:rPr>
              <a:t>WP05</a:t>
            </a:r>
            <a:r>
              <a:rPr lang="en-GB" sz="2800" dirty="0">
                <a:solidFill>
                  <a:schemeClr val="tx1"/>
                </a:solidFill>
              </a:rPr>
              <a:t>: Paolo </a:t>
            </a:r>
            <a:r>
              <a:rPr lang="en-GB" sz="2800" dirty="0" err="1">
                <a:solidFill>
                  <a:schemeClr val="tx1"/>
                </a:solidFill>
              </a:rPr>
              <a:t>Pierini</a:t>
            </a:r>
            <a:r>
              <a:rPr lang="en-GB" sz="2800" dirty="0">
                <a:solidFill>
                  <a:schemeClr val="tx1"/>
                </a:solidFill>
              </a:rPr>
              <a:t>, Christine </a:t>
            </a:r>
            <a:r>
              <a:rPr lang="en-GB" sz="2800" dirty="0" err="1">
                <a:solidFill>
                  <a:schemeClr val="tx1"/>
                </a:solidFill>
              </a:rPr>
              <a:t>Darve</a:t>
            </a:r>
            <a:r>
              <a:rPr lang="en-GB" sz="2800" dirty="0">
                <a:solidFill>
                  <a:schemeClr val="tx1"/>
                </a:solidFill>
              </a:rPr>
              <a:t>, Cecilia </a:t>
            </a:r>
            <a:r>
              <a:rPr lang="en-GB" sz="2800" dirty="0" err="1">
                <a:solidFill>
                  <a:schemeClr val="tx1"/>
                </a:solidFill>
              </a:rPr>
              <a:t>Maiano</a:t>
            </a:r>
            <a:r>
              <a:rPr lang="en-GB" sz="2800" dirty="0">
                <a:solidFill>
                  <a:schemeClr val="tx1"/>
                </a:solidFill>
              </a:rPr>
              <a:t>, Felix </a:t>
            </a:r>
            <a:r>
              <a:rPr lang="en-GB" sz="2800" dirty="0" err="1">
                <a:solidFill>
                  <a:schemeClr val="tx1"/>
                </a:solidFill>
              </a:rPr>
              <a:t>Schlander</a:t>
            </a:r>
            <a:r>
              <a:rPr lang="en-GB" sz="2800" dirty="0">
                <a:solidFill>
                  <a:schemeClr val="tx1"/>
                </a:solidFill>
              </a:rPr>
              <a:t>, </a:t>
            </a:r>
            <a:r>
              <a:rPr lang="en-GB" sz="2800" dirty="0" err="1">
                <a:solidFill>
                  <a:schemeClr val="tx1"/>
                </a:solidFill>
              </a:rPr>
              <a:t>Nuno</a:t>
            </a:r>
            <a:r>
              <a:rPr lang="en-GB" sz="2800" dirty="0">
                <a:solidFill>
                  <a:schemeClr val="tx1"/>
                </a:solidFill>
              </a:rPr>
              <a:t> Elias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b="1" dirty="0">
                <a:solidFill>
                  <a:schemeClr val="tx1"/>
                </a:solidFill>
              </a:rPr>
              <a:t>WP08</a:t>
            </a:r>
            <a:r>
              <a:rPr lang="en-GB" sz="2800" dirty="0">
                <a:solidFill>
                  <a:schemeClr val="tx1"/>
                </a:solidFill>
              </a:rPr>
              <a:t>: Morten Jensen, </a:t>
            </a:r>
            <a:r>
              <a:rPr lang="en-GB" sz="2800" dirty="0" err="1">
                <a:solidFill>
                  <a:schemeClr val="tx1"/>
                </a:solidFill>
              </a:rPr>
              <a:t>Stevo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Calic</a:t>
            </a:r>
            <a:r>
              <a:rPr lang="en-GB" sz="2800" dirty="0">
                <a:solidFill>
                  <a:schemeClr val="tx1"/>
                </a:solidFill>
              </a:rPr>
              <a:t>, Walther Borg, </a:t>
            </a:r>
            <a:r>
              <a:rPr lang="en-GB" sz="2800" dirty="0" err="1">
                <a:solidFill>
                  <a:schemeClr val="tx1"/>
                </a:solidFill>
              </a:rPr>
              <a:t>Staffan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Ekström</a:t>
            </a:r>
            <a:endParaRPr lang="en-GB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b="1" dirty="0">
                <a:solidFill>
                  <a:schemeClr val="tx1"/>
                </a:solidFill>
              </a:rPr>
              <a:t>WP17</a:t>
            </a:r>
            <a:r>
              <a:rPr lang="en-GB" sz="2800" dirty="0">
                <a:solidFill>
                  <a:schemeClr val="tx1"/>
                </a:solidFill>
              </a:rPr>
              <a:t>: Carlos Martins, </a:t>
            </a:r>
            <a:r>
              <a:rPr lang="en-GB" sz="2800" dirty="0" err="1">
                <a:solidFill>
                  <a:schemeClr val="tx1"/>
                </a:solidFill>
              </a:rPr>
              <a:t>Göran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Göransson</a:t>
            </a:r>
            <a:r>
              <a:rPr lang="en-GB" sz="2800" dirty="0">
                <a:solidFill>
                  <a:schemeClr val="tx1"/>
                </a:solidFill>
              </a:rPr>
              <a:t>, Dana McKenzie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Area supervisor: Dennis </a:t>
            </a:r>
            <a:r>
              <a:rPr lang="en-GB" sz="2800" dirty="0" err="1">
                <a:solidFill>
                  <a:schemeClr val="tx1"/>
                </a:solidFill>
              </a:rPr>
              <a:t>Schön</a:t>
            </a:r>
            <a:endParaRPr lang="en-GB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miscellaneous personnel from WP15 &amp; WP16 (</a:t>
            </a:r>
            <a:r>
              <a:rPr lang="en-GB" sz="2800" dirty="0" err="1">
                <a:solidFill>
                  <a:schemeClr val="tx1"/>
                </a:solidFill>
              </a:rPr>
              <a:t>Frithiof</a:t>
            </a:r>
            <a:r>
              <a:rPr lang="en-GB" sz="2800" dirty="0">
                <a:solidFill>
                  <a:schemeClr val="tx1"/>
                </a:solidFill>
              </a:rPr>
              <a:t>, Lia, Owen, Steven, Fredrik, Anton)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800" b="1" dirty="0"/>
              <a:t>TS2 team </a:t>
            </a:r>
          </a:p>
        </p:txBody>
      </p:sp>
    </p:spTree>
    <p:extLst>
      <p:ext uri="{BB962C8B-B14F-4D97-AF65-F5344CB8AC3E}">
        <p14:creationId xmlns:p14="http://schemas.microsoft.com/office/powerpoint/2010/main" val="283006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-09-23 WP10 TS2 layou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"/>
          <a:stretch/>
        </p:blipFill>
        <p:spPr>
          <a:xfrm>
            <a:off x="-18000" y="1"/>
            <a:ext cx="9162000" cy="6858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17756" y="6562797"/>
            <a:ext cx="6978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3366FF"/>
                </a:solidFill>
              </a:rPr>
              <a:t>https://</a:t>
            </a:r>
            <a:r>
              <a:rPr lang="en-US" sz="1200" u="sng" dirty="0" err="1">
                <a:solidFill>
                  <a:srgbClr val="3366FF"/>
                </a:solidFill>
              </a:rPr>
              <a:t>confluence.esss.lu.se</a:t>
            </a:r>
            <a:r>
              <a:rPr lang="en-US" sz="1200" u="sng" dirty="0">
                <a:solidFill>
                  <a:srgbClr val="3366FF"/>
                </a:solidFill>
              </a:rPr>
              <a:t>/display/ATS/Accelerator+Cryomodule+Test+Stand+2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8426-DB0C-D045-B8E2-B4DAD5C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0" y="175533"/>
            <a:ext cx="1398171" cy="12694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3667FC-9F5D-4E4A-81F3-BF1A1E5A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06" y="241343"/>
            <a:ext cx="7021828" cy="63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4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-09-23 WP10 TS2 layou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"/>
          <a:stretch/>
        </p:blipFill>
        <p:spPr>
          <a:xfrm>
            <a:off x="-18000" y="1"/>
            <a:ext cx="9162000" cy="6858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17756" y="6562797"/>
            <a:ext cx="6978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3366FF"/>
                </a:solidFill>
              </a:rPr>
              <a:t>https://</a:t>
            </a:r>
            <a:r>
              <a:rPr lang="en-US" sz="1200" u="sng" dirty="0" err="1">
                <a:solidFill>
                  <a:srgbClr val="3366FF"/>
                </a:solidFill>
              </a:rPr>
              <a:t>confluence.esss.lu.se</a:t>
            </a:r>
            <a:r>
              <a:rPr lang="en-US" sz="1200" u="sng" dirty="0">
                <a:solidFill>
                  <a:srgbClr val="3366FF"/>
                </a:solidFill>
              </a:rPr>
              <a:t>/display/ATS/Accelerator+Cryomodule+Test+Stand+2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8426-DB0C-D045-B8E2-B4DAD5C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0" y="175533"/>
            <a:ext cx="1398171" cy="126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AF65C-2E0B-BE46-A1A6-DBF195E9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0" y="1819933"/>
            <a:ext cx="1454009" cy="1080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5EC8D7-A10E-3F49-97F7-F92712769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17" y="363626"/>
            <a:ext cx="8253122" cy="61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0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-09-23 WP10 TS2 layou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"/>
          <a:stretch/>
        </p:blipFill>
        <p:spPr>
          <a:xfrm>
            <a:off x="-18000" y="1"/>
            <a:ext cx="9162000" cy="6858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17756" y="6562797"/>
            <a:ext cx="6978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3366FF"/>
                </a:solidFill>
              </a:rPr>
              <a:t>https://</a:t>
            </a:r>
            <a:r>
              <a:rPr lang="en-US" sz="1200" u="sng" dirty="0" err="1">
                <a:solidFill>
                  <a:srgbClr val="3366FF"/>
                </a:solidFill>
              </a:rPr>
              <a:t>confluence.esss.lu.se</a:t>
            </a:r>
            <a:r>
              <a:rPr lang="en-US" sz="1200" u="sng" dirty="0">
                <a:solidFill>
                  <a:srgbClr val="3366FF"/>
                </a:solidFill>
              </a:rPr>
              <a:t>/display/ATS/Accelerator+Cryomodule+Test+Stand+2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88426-DB0C-D045-B8E2-B4DAD5C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0" y="175533"/>
            <a:ext cx="1398171" cy="126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AF65C-2E0B-BE46-A1A6-DBF195E9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0" y="1819933"/>
            <a:ext cx="1454009" cy="1080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3FE0-A3CA-E94C-93D7-007815F1B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69" y="3987460"/>
            <a:ext cx="1030295" cy="1303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CBF7D-6BA4-9947-9150-072604FF1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046" y="175533"/>
            <a:ext cx="5063908" cy="64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37407</TotalTime>
  <Words>753</Words>
  <Application>Microsoft Macintosh PowerPoint</Application>
  <PresentationFormat>On-screen Show (4:3)</PresentationFormat>
  <Paragraphs>108</Paragraphs>
  <Slides>26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Lucida Grande</vt:lpstr>
      <vt:lpstr>Wingdings</vt:lpstr>
      <vt:lpstr>Office-tema</vt:lpstr>
      <vt:lpstr>Anpassad formgivning</vt:lpstr>
      <vt:lpstr>PowerPoint Presentation</vt:lpstr>
      <vt:lpstr>Contents</vt:lpstr>
      <vt:lpstr>TS2 CM testing scope </vt:lpstr>
      <vt:lpstr>TS2 – secondary goal </vt:lpstr>
      <vt:lpstr>TS2 Collaboration:</vt:lpstr>
      <vt:lpstr>TS2 team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</vt:lpstr>
      <vt:lpstr>Layout (general)</vt:lpstr>
      <vt:lpstr>Layout (bunker and RF area)</vt:lpstr>
      <vt:lpstr>TS2 area in the Klystron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Ola Grahm</dc:creator>
  <cp:lastModifiedBy>Wolfgang Hees</cp:lastModifiedBy>
  <cp:revision>287</cp:revision>
  <dcterms:created xsi:type="dcterms:W3CDTF">2013-09-21T18:00:17Z</dcterms:created>
  <dcterms:modified xsi:type="dcterms:W3CDTF">2018-06-12T13:10:18Z</dcterms:modified>
</cp:coreProperties>
</file>