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3"/>
  </p:notesMasterIdLst>
  <p:handoutMasterIdLst>
    <p:handoutMasterId r:id="rId14"/>
  </p:handoutMasterIdLst>
  <p:sldIdLst>
    <p:sldId id="330" r:id="rId2"/>
    <p:sldId id="336" r:id="rId3"/>
    <p:sldId id="317" r:id="rId4"/>
    <p:sldId id="337" r:id="rId5"/>
    <p:sldId id="335" r:id="rId6"/>
    <p:sldId id="322" r:id="rId7"/>
    <p:sldId id="323" r:id="rId8"/>
    <p:sldId id="324" r:id="rId9"/>
    <p:sldId id="325" r:id="rId10"/>
    <p:sldId id="326" r:id="rId11"/>
    <p:sldId id="331" r:id="rId12"/>
  </p:sldIdLst>
  <p:sldSz cx="9144000" cy="5143500" type="screen16x9"/>
  <p:notesSz cx="6797675" cy="9928225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57">
          <p15:clr>
            <a:srgbClr val="A4A3A4"/>
          </p15:clr>
        </p15:guide>
        <p15:guide id="2" orient="horz" pos="1721">
          <p15:clr>
            <a:srgbClr val="A4A3A4"/>
          </p15:clr>
        </p15:guide>
        <p15:guide id="3" orient="horz" pos="2586">
          <p15:clr>
            <a:srgbClr val="A4A3A4"/>
          </p15:clr>
        </p15:guide>
        <p15:guide id="4" orient="horz" pos="2842">
          <p15:clr>
            <a:srgbClr val="A4A3A4"/>
          </p15:clr>
        </p15:guide>
        <p15:guide id="5" orient="horz" pos="2299">
          <p15:clr>
            <a:srgbClr val="A4A3A4"/>
          </p15:clr>
        </p15:guide>
        <p15:guide id="6" orient="horz" pos="1417">
          <p15:clr>
            <a:srgbClr val="A4A3A4"/>
          </p15:clr>
        </p15:guide>
        <p15:guide id="7" orient="horz" pos="569">
          <p15:clr>
            <a:srgbClr val="A4A3A4"/>
          </p15:clr>
        </p15:guide>
        <p15:guide id="8" orient="horz" pos="793">
          <p15:clr>
            <a:srgbClr val="A4A3A4"/>
          </p15:clr>
        </p15:guide>
        <p15:guide id="9" orient="horz" pos="1220">
          <p15:clr>
            <a:srgbClr val="A4A3A4"/>
          </p15:clr>
        </p15:guide>
        <p15:guide id="10" orient="horz" pos="2431">
          <p15:clr>
            <a:srgbClr val="A4A3A4"/>
          </p15:clr>
        </p15:guide>
        <p15:guide id="11" pos="5600">
          <p15:clr>
            <a:srgbClr val="A4A3A4"/>
          </p15:clr>
        </p15:guide>
        <p15:guide id="12" pos="3040">
          <p15:clr>
            <a:srgbClr val="A4A3A4"/>
          </p15:clr>
        </p15:guide>
        <p15:guide id="13" pos="160">
          <p15:clr>
            <a:srgbClr val="A4A3A4"/>
          </p15:clr>
        </p15:guide>
        <p15:guide id="1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C800"/>
    <a:srgbClr val="73B1C3"/>
    <a:srgbClr val="C693C2"/>
    <a:srgbClr val="E6007E"/>
    <a:srgbClr val="F39200"/>
    <a:srgbClr val="869C80"/>
    <a:srgbClr val="B2C8DA"/>
    <a:srgbClr val="A2C73B"/>
    <a:srgbClr val="AF1280"/>
    <a:srgbClr val="E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99" autoAdjust="0"/>
    <p:restoredTop sz="82418" autoAdjust="0"/>
  </p:normalViewPr>
  <p:slideViewPr>
    <p:cSldViewPr snapToGrid="0" snapToObjects="1" showGuides="1">
      <p:cViewPr>
        <p:scale>
          <a:sx n="109" d="100"/>
          <a:sy n="109" d="100"/>
        </p:scale>
        <p:origin x="1168" y="648"/>
      </p:cViewPr>
      <p:guideLst>
        <p:guide orient="horz" pos="3057"/>
        <p:guide orient="horz" pos="1721"/>
        <p:guide orient="horz" pos="2586"/>
        <p:guide orient="horz" pos="2842"/>
        <p:guide orient="horz" pos="2299"/>
        <p:guide orient="horz" pos="1417"/>
        <p:guide orient="horz" pos="569"/>
        <p:guide orient="horz" pos="793"/>
        <p:guide orient="horz" pos="1220"/>
        <p:guide orient="horz" pos="2431"/>
        <p:guide pos="5600"/>
        <p:guide pos="3040"/>
        <p:guide pos="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4064" y="2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A1E12-56A1-B34D-BADD-C17FBBE13C0A}" type="datetimeFigureOut">
              <a:rPr lang="fr-FR" smtClean="0"/>
              <a:t>21/06/2018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26A1C-D3C9-2D4C-A772-EF6EBC673C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14411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EEC08-DD37-4CCF-BBAF-6CD72D6329A3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60FCE-9C73-4329-9578-111CA952F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74960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5F55702-8BE2-F74F-964F-F7B8DEC14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0B25D277-D6AA-2B42-AB32-C10862A9B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76F92C4-F3D0-F246-9A01-273C61F78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402A-003C-B645-B3CB-16228FE50260}" type="datetime1">
              <a:rPr lang="fr-FR" smtClean="0"/>
              <a:t>21/06/2018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ABF8891-9F6F-A24B-8B88-225A01FA8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A09C45E-3BE9-894C-A385-EAA877A94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E6E0-599F-9A43-B865-60A722B78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415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4153C20-E69E-F643-AA94-72AEB1168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505F53D6-204F-144B-A2B7-A52A18DBB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515ABBF-DBB2-2140-AC20-88F2E2067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1A8D-8FD4-B049-8C80-E288B2FC58E9}" type="datetime1">
              <a:rPr lang="fr-FR" smtClean="0"/>
              <a:t>21/06/2018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908D7BF-5CF6-8F43-B8A5-9F591E89F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D03DD3C-C441-7842-9B3A-5F1A32D85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E6E0-599F-9A43-B865-60A722B78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02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C932927D-3A7C-3F46-A0C9-987DE42BB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91ADACA7-D5F1-ED41-BD7D-3576769901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1D41926-318D-9340-B05E-E5A153415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574C-9980-B940-B9F5-1BC4840A1EEB}" type="datetime1">
              <a:rPr lang="fr-FR" smtClean="0"/>
              <a:t>21/06/2018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08BFB7E-EEC2-DC46-8F52-53D61679B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82373BD-E83F-E545-B609-95D187534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E6E0-599F-9A43-B865-60A722B78A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10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layout + signa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quarter" idx="17" hasCustomPrompt="1"/>
          </p:nvPr>
        </p:nvSpPr>
        <p:spPr>
          <a:xfrm>
            <a:off x="225461" y="1282446"/>
            <a:ext cx="8727371" cy="3266694"/>
          </a:xfrm>
          <a:prstGeom prst="rect">
            <a:avLst/>
          </a:prstGeom>
        </p:spPr>
        <p:txBody>
          <a:bodyPr vert="horz"/>
          <a:lstStyle>
            <a:lvl1pPr marL="182563" indent="-182563">
              <a:defRPr sz="2400" b="0" i="0">
                <a:latin typeface="Verdana"/>
                <a:cs typeface="Verdana"/>
              </a:defRPr>
            </a:lvl1pPr>
            <a:lvl2pPr marL="355600" indent="-173038">
              <a:buSzPct val="50000"/>
              <a:defRPr sz="1600" b="0" i="0">
                <a:latin typeface="Verdana"/>
                <a:cs typeface="Verdana"/>
              </a:defRPr>
            </a:lvl2pPr>
            <a:lvl3pPr marL="539750" indent="-184150">
              <a:buSzPct val="50000"/>
              <a:buFont typeface="Wingdings" charset="2"/>
              <a:buChar char="§"/>
              <a:defRPr sz="1400" b="0" i="0">
                <a:latin typeface="Verdana"/>
                <a:cs typeface="Verdana"/>
              </a:defRPr>
            </a:lvl3pPr>
            <a:lvl4pPr marL="722313" indent="-182563">
              <a:buSzPct val="50000"/>
              <a:buFont typeface="Courier New"/>
              <a:buChar char="o"/>
              <a:defRPr sz="1100" b="0" i="0">
                <a:latin typeface="Verdana"/>
                <a:cs typeface="Verdana"/>
              </a:defRPr>
            </a:lvl4pPr>
            <a:lvl5pPr>
              <a:defRPr b="0" i="0">
                <a:latin typeface="Verdana"/>
                <a:cs typeface="Verdana"/>
              </a:defRPr>
            </a:lvl5pPr>
          </a:lstStyle>
          <a:p>
            <a:pPr lvl="0"/>
            <a:r>
              <a:rPr lang="fr-FR" dirty="0"/>
              <a:t>Click to </a:t>
            </a:r>
            <a:r>
              <a:rPr lang="fr-FR" dirty="0" err="1"/>
              <a:t>edit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</p:txBody>
      </p:sp>
      <p:sp>
        <p:nvSpPr>
          <p:cNvPr id="12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225460" y="236703"/>
            <a:ext cx="8727371" cy="66892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b="1" i="0">
                <a:solidFill>
                  <a:schemeClr val="accent1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fr-FR" dirty="0"/>
              <a:t>Click to </a:t>
            </a:r>
            <a:r>
              <a:rPr lang="fr-FR" dirty="0" err="1"/>
              <a:t>edit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13" name="Espace réservé du texte 8"/>
          <p:cNvSpPr>
            <a:spLocks noGrp="1"/>
          </p:cNvSpPr>
          <p:nvPr>
            <p:ph type="body" sz="quarter" idx="20" hasCustomPrompt="1"/>
          </p:nvPr>
        </p:nvSpPr>
        <p:spPr>
          <a:xfrm>
            <a:off x="232159" y="926194"/>
            <a:ext cx="8720673" cy="35625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>
                <a:solidFill>
                  <a:schemeClr val="accent1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fr-FR" dirty="0"/>
              <a:t>Click to Edit </a:t>
            </a:r>
            <a:r>
              <a:rPr lang="fr-FR" dirty="0" err="1"/>
              <a:t>Optional</a:t>
            </a:r>
            <a:r>
              <a:rPr lang="fr-FR" dirty="0"/>
              <a:t> </a:t>
            </a:r>
            <a:r>
              <a:rPr lang="fr-FR" dirty="0" err="1"/>
              <a:t>Subtitle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15306" y="4767263"/>
            <a:ext cx="1176083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AC44D-9B5F-0247-933D-B9F20447DE37}" type="datetime1">
              <a:rPr lang="fr-FR" smtClean="0"/>
              <a:t>21/06/2018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376618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72DCC93-FF8C-784A-963C-1C087A9EAF30}"/>
              </a:ext>
            </a:extLst>
          </p:cNvPr>
          <p:cNvSpPr/>
          <p:nvPr userDrawn="1"/>
        </p:nvSpPr>
        <p:spPr>
          <a:xfrm>
            <a:off x="8335925" y="4810540"/>
            <a:ext cx="37235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788BCDC7-0068-504F-9F75-6289773A4ED6}" type="slidenum">
              <a:rPr lang="en-GB" sz="9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‹#›</a:t>
            </a:fld>
            <a:endParaRPr lang="en-GB" sz="9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9625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C79E990-7899-B341-B90B-7086A4876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A8F3CE4-4E20-F049-9E98-48583CAF4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11B5049-F282-4A4E-BCCA-FEF782CED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A062-FB20-6C46-9CD4-A58A925073D6}" type="datetime1">
              <a:rPr lang="fr-FR" smtClean="0"/>
              <a:t>21/06/2018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2189387-D615-7248-B865-07A748726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98E29B1-417F-4C45-A146-6DD1600C4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E6E0-599F-9A43-B865-60A722B78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153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2D1B7D5-CEE7-AF4D-A9A3-823AB7869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23097E03-439D-0A4D-BAFF-4FD448558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2ED8D0A-C7B2-E241-B40F-8C10A0D9C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17B24-88DD-2E47-BDDD-CDB4F696BBC6}" type="datetime1">
              <a:rPr lang="fr-FR" smtClean="0"/>
              <a:t>21/06/2018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371E831-608A-AD4F-A44D-6F067A17D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81123EC-4698-0E4A-99E6-BEABFF9B7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E6E0-599F-9A43-B865-60A722B78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710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8DFB05F-5678-DC41-AA27-4AF8EE6E7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D5FDBF4-D828-E243-8BD9-3B7A788CF4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B34961DE-A3A6-CD4F-AD5E-6919AE4F62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362A369C-8ED1-324B-96AA-757D37B1C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D23CF-E9DD-014B-AE12-480296013BD4}" type="datetime1">
              <a:rPr lang="fr-FR" smtClean="0"/>
              <a:t>21/06/2018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0BDF3E74-C0CD-3E47-9CDE-7AB61737C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8FB7EB81-FE61-024B-8577-C22AF7756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E6E0-599F-9A43-B865-60A722B78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59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131BC7D-97D0-774C-8B65-AC37D679B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2BF570E0-F22F-1A46-9E12-8987E54B0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8EEC6BD7-6FAC-694B-A4CD-A6CC7677B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5CBFF1B7-F2EE-1140-98A1-180579523F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8AFDE69B-E968-754A-812A-F86D80F675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BFEA2491-2DD0-3243-B78A-B5B82BFFC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B1D4-60ED-F74F-AEA3-7260B17FF666}" type="datetime1">
              <a:rPr lang="fr-FR" smtClean="0"/>
              <a:t>21/06/2018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8495EB61-79F0-E743-B6F2-087ECDF2D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0F569E69-894D-BB46-BE48-E26FD6C18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E6E0-599F-9A43-B865-60A722B78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209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E31C48-EB97-5944-8E33-5A2DD17FA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75D16835-0DEC-1F46-AAA8-2FBF42D36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E0590-F8FF-064A-AC6D-26A960EEAEA9}" type="datetime1">
              <a:rPr lang="fr-FR" smtClean="0"/>
              <a:t>21/06/2018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5BF48E3A-60C7-604A-943F-487D93A3B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995EE57-0EEB-8F4F-A794-12A4CC088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E6E0-599F-9A43-B865-60A722B78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43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3A560020-CE75-D448-9729-BE0D6E808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E432-FE5F-8D41-879F-2D2B800F5B1D}" type="datetime1">
              <a:rPr lang="fr-FR" smtClean="0"/>
              <a:t>21/06/2018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C63BBB42-9316-5A44-BBE6-415CCDE39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5999C381-451B-4C40-BA62-CD98DD293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E6E0-599F-9A43-B865-60A722B78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794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553079B-CF58-6D46-9097-E3C9A86A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F23C030-8603-B448-A572-E10F2B1FB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4492A999-D9EB-3449-8214-5123F0914C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E9830303-FF22-CA45-B479-6269A1E12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F27A-CB61-F44F-A2F8-E73941FF5B2F}" type="datetime1">
              <a:rPr lang="fr-FR" smtClean="0"/>
              <a:t>21/06/2018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84532EA2-D362-3741-8D33-72700256F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EEBD364E-6F2D-144A-BE8A-799DAA695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E6E0-599F-9A43-B865-60A722B78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44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5FF5C10-A804-E546-9249-E52CB4668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16136129-3966-AE44-98C5-BFEC110340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F0898F5A-30F9-3248-96A5-4B93169B2F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F208CCD2-B895-D14E-A1E6-D5F6D9A00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75DD-0588-1641-91F2-9C6A6BDBEE2C}" type="datetime1">
              <a:rPr lang="fr-FR" smtClean="0"/>
              <a:t>21/06/2018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67E7FE7E-4F62-2F49-9109-73D3B9D70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AFC744B9-CA69-DA44-A927-66CA3763D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E6E0-599F-9A43-B865-60A722B78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796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085AFE73-29EC-0849-9F5C-2E8F42809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49075D1-395C-5D47-85E0-F4EB31EED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93440C9-F845-DA40-96C9-4753418235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9B888-EDFD-B248-9588-AF625DA438E2}" type="datetime1">
              <a:rPr lang="fr-FR" smtClean="0"/>
              <a:t>21/06/2018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42487E1-E369-5A40-8420-5DD6286DC7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FC6A3CA-2197-084B-9D6A-207B91D4DA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9E6E0-599F-9A43-B865-60A722B78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563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5" r:id="rId1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047DA7B-2B7F-E344-8157-1061DB8EFE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473" y="841772"/>
            <a:ext cx="8853054" cy="179070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League of </a:t>
            </a:r>
            <a:r>
              <a:rPr lang="en-GB" b="1" dirty="0" smtClean="0">
                <a:solidFill>
                  <a:schemeClr val="accent1"/>
                </a:solidFill>
              </a:rPr>
              <a:t>A</a:t>
            </a:r>
            <a:r>
              <a:rPr lang="en-GB" b="1" dirty="0" smtClean="0">
                <a:solidFill>
                  <a:schemeClr val="accent1"/>
                </a:solidFill>
              </a:rPr>
              <a:t>dvanced European Neutron Sources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7EE36C6-6790-AE49-A02A-039671B8DD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Helmut </a:t>
            </a:r>
            <a:r>
              <a:rPr lang="fr-FR" dirty="0" err="1"/>
              <a:t>Schober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6617D60-1843-E14A-B16B-157DD3158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26EC-84D1-B440-A08D-DB4050E39CD6}" type="datetime1">
              <a:rPr lang="fr-FR" smtClean="0"/>
              <a:t>21/06/2018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499711A-C634-8941-B48A-30FD69C7A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700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xmlns="" id="{7517E263-82EA-DA4E-9D10-264CA6D8F2B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225461" y="1282445"/>
            <a:ext cx="8918539" cy="3397619"/>
          </a:xfrm>
        </p:spPr>
        <p:txBody>
          <a:bodyPr>
            <a:normAutofit lnSpcReduction="10000"/>
          </a:bodyPr>
          <a:lstStyle/>
          <a:p>
            <a:r>
              <a:rPr lang="en-GB" sz="1400" b="1" dirty="0"/>
              <a:t>Communication</a:t>
            </a:r>
            <a:r>
              <a:rPr lang="en-GB" sz="1400" dirty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400" b="1" dirty="0"/>
              <a:t>website</a:t>
            </a:r>
            <a:r>
              <a:rPr lang="en-GB" sz="1400" dirty="0"/>
              <a:t>, </a:t>
            </a:r>
            <a:r>
              <a:rPr lang="en-GB" sz="1400" b="1" dirty="0"/>
              <a:t>email</a:t>
            </a:r>
            <a:r>
              <a:rPr lang="en-GB" sz="1400" dirty="0"/>
              <a:t>, </a:t>
            </a:r>
            <a:r>
              <a:rPr lang="en-GB" sz="1400" b="1" dirty="0"/>
              <a:t>printed</a:t>
            </a:r>
            <a:r>
              <a:rPr lang="en-GB" sz="1400" dirty="0"/>
              <a:t> information material, </a:t>
            </a:r>
            <a:r>
              <a:rPr lang="en-GB" sz="1400" b="1" dirty="0"/>
              <a:t>press release</a:t>
            </a:r>
            <a:r>
              <a:rPr lang="en-GB" sz="1400" dirty="0"/>
              <a:t>, </a:t>
            </a:r>
            <a:r>
              <a:rPr lang="en-GB" sz="1400" b="1" dirty="0"/>
              <a:t>logo</a:t>
            </a:r>
            <a:r>
              <a:rPr lang="en-GB" sz="1400" dirty="0"/>
              <a:t>, …</a:t>
            </a:r>
          </a:p>
          <a:p>
            <a:r>
              <a:rPr lang="en-GB" sz="1400" dirty="0"/>
              <a:t>Organise </a:t>
            </a:r>
            <a:r>
              <a:rPr lang="en-GB" sz="1400" b="1" dirty="0"/>
              <a:t>signature event </a:t>
            </a:r>
            <a:r>
              <a:rPr lang="en-GB" sz="1400" dirty="0"/>
              <a:t>(agree on date, ICRI2018/Vienna?)</a:t>
            </a:r>
          </a:p>
          <a:p>
            <a:r>
              <a:rPr lang="en-GB" sz="1400" dirty="0"/>
              <a:t>Set up </a:t>
            </a:r>
            <a:r>
              <a:rPr lang="en-GB" sz="1400" b="1" dirty="0"/>
              <a:t>core team</a:t>
            </a:r>
            <a:r>
              <a:rPr lang="en-GB" sz="1400" dirty="0"/>
              <a:t> to prepare</a:t>
            </a:r>
            <a:r>
              <a:rPr lang="en-GB" sz="1400" b="1" dirty="0"/>
              <a:t> statutes and rules of procedure</a:t>
            </a:r>
          </a:p>
          <a:p>
            <a:r>
              <a:rPr lang="en-GB" sz="1400" dirty="0"/>
              <a:t>Discuss </a:t>
            </a:r>
            <a:r>
              <a:rPr lang="en-GB" sz="1400" b="1" dirty="0"/>
              <a:t>open questions</a:t>
            </a:r>
            <a:r>
              <a:rPr lang="en-GB" sz="1400" dirty="0"/>
              <a:t>, e.g. involvement of user organisations and other stakeholders</a:t>
            </a:r>
          </a:p>
          <a:p>
            <a:r>
              <a:rPr lang="en-GB" sz="1400" dirty="0"/>
              <a:t>First </a:t>
            </a:r>
            <a:r>
              <a:rPr lang="en-GB" sz="1400" b="1" dirty="0"/>
              <a:t>meeting of general assembly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400" dirty="0"/>
              <a:t>Elect </a:t>
            </a:r>
            <a:r>
              <a:rPr lang="en-GB" sz="1400" b="1" dirty="0"/>
              <a:t>chair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400" dirty="0"/>
              <a:t>Establish full working </a:t>
            </a:r>
            <a:r>
              <a:rPr lang="en-GB" sz="1400" b="1" dirty="0"/>
              <a:t>governance</a:t>
            </a:r>
            <a:r>
              <a:rPr lang="en-GB" sz="1400" dirty="0"/>
              <a:t> (decide on working groups)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400" b="1" dirty="0"/>
              <a:t>Decide on next actions </a:t>
            </a:r>
            <a:r>
              <a:rPr lang="en-GB" sz="1400" dirty="0"/>
              <a:t>to be pursued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400" b="1" dirty="0"/>
              <a:t>Discuss financial support </a:t>
            </a:r>
            <a:r>
              <a:rPr lang="en-GB" sz="1400" dirty="0"/>
              <a:t>by facilities/EU-COM (install “secretariat”)?</a:t>
            </a:r>
          </a:p>
          <a:p>
            <a:r>
              <a:rPr lang="en-GB" sz="1400" b="1" dirty="0"/>
              <a:t>Possible first outcomes/actions</a:t>
            </a:r>
            <a:r>
              <a:rPr lang="en-GB" sz="1400" dirty="0">
                <a:sym typeface="Wingdings" pitchFamily="2" charset="2"/>
              </a:rPr>
              <a:t>, e.g.</a:t>
            </a:r>
            <a:r>
              <a:rPr lang="en-GB" sz="1400" dirty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400" dirty="0"/>
              <a:t>Paper on “coordinating neutron science in Europe” (goals, measures, …)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400" dirty="0"/>
              <a:t>Recommendations for a sustainable landscape of neutron research</a:t>
            </a:r>
          </a:p>
          <a:p>
            <a:endParaRPr lang="en-GB" sz="140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1B8C484F-C092-7F4C-B244-71FFE5BFFE8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Way forward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0D1019FA-62F7-BA48-B274-5A01533C65D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GB" dirty="0"/>
              <a:t>Work in progress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29C6C7F7-9676-D245-8544-3ED745BB847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774C015-A2FC-704E-950B-79C27FF88FB1}" type="datetime1">
              <a:rPr lang="fr-FR" smtClean="0"/>
              <a:t>21/06/2018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8087ADB9-3658-5443-8A1B-CC25A09A75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7189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BEAB32E-5633-7549-B03D-87420C8E26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Thank you for your attention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1A661FF1-21AB-D34A-9987-BB4A318F26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7368082-8CC0-4849-9F4A-F94DA8600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7951-7B4E-A343-B272-8D2F6C0DAB6A}" type="datetime1">
              <a:rPr lang="fr-FR" smtClean="0"/>
              <a:t>21/06/2018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3CC7ABE-5F12-B941-B727-24C59DE62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522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7"/>
          </p:nvPr>
        </p:nvSpPr>
        <p:spPr>
          <a:xfrm>
            <a:off x="225460" y="1237674"/>
            <a:ext cx="8918539" cy="293716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sz="1400" dirty="0"/>
              <a:t>Our societies are </a:t>
            </a:r>
            <a:r>
              <a:rPr lang="en-GB" sz="1400" dirty="0" smtClean="0"/>
              <a:t>enjoying an exceptional standard of living.</a:t>
            </a:r>
          </a:p>
          <a:p>
            <a:pPr>
              <a:lnSpc>
                <a:spcPct val="120000"/>
              </a:lnSpc>
            </a:pPr>
            <a:r>
              <a:rPr lang="en-GB" sz="1400" dirty="0" smtClean="0"/>
              <a:t>This achievement is the fruit of technical progress. </a:t>
            </a:r>
          </a:p>
          <a:p>
            <a:pPr>
              <a:lnSpc>
                <a:spcPct val="120000"/>
              </a:lnSpc>
            </a:pPr>
            <a:r>
              <a:rPr lang="en-GB" sz="1400" dirty="0" smtClean="0"/>
              <a:t>Preserving this standard of living and sharing it with the rest of the globe is one of the great challenges of our times.</a:t>
            </a:r>
          </a:p>
          <a:p>
            <a:pPr>
              <a:lnSpc>
                <a:spcPct val="120000"/>
              </a:lnSpc>
            </a:pPr>
            <a:r>
              <a:rPr lang="en-GB" sz="1400" dirty="0" smtClean="0"/>
              <a:t>Responding to this challenge will require even better technology.</a:t>
            </a:r>
          </a:p>
          <a:p>
            <a:pPr>
              <a:lnSpc>
                <a:spcPct val="120000"/>
              </a:lnSpc>
            </a:pPr>
            <a:r>
              <a:rPr lang="en-GB" sz="1400" dirty="0" smtClean="0"/>
              <a:t>The technology of the future will be based on the materials developed today.</a:t>
            </a:r>
          </a:p>
          <a:p>
            <a:pPr>
              <a:lnSpc>
                <a:spcPct val="120000"/>
              </a:lnSpc>
            </a:pPr>
            <a:r>
              <a:rPr lang="en-GB" sz="1400" dirty="0"/>
              <a:t>M</a:t>
            </a:r>
            <a:r>
              <a:rPr lang="en-GB" sz="1400" dirty="0" smtClean="0"/>
              <a:t>aterials research requires optimum analytical tools for their investigation.</a:t>
            </a:r>
          </a:p>
          <a:p>
            <a:pPr marL="0" indent="0">
              <a:buNone/>
            </a:pPr>
            <a:endParaRPr lang="fr-FR" sz="12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225460" y="236704"/>
            <a:ext cx="8727371" cy="422264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The rationale behind LENS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BC3ACD46-0E91-774A-BB56-6AFD5A2A2EB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A183EBA-8E84-1D40-83C8-D152A503FECC}" type="datetime1">
              <a:rPr lang="fr-FR" smtClean="0"/>
              <a:t>21/06/2018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C0A88A1-7B1D-A044-94E0-6B90C0BA5F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674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7"/>
          </p:nvPr>
        </p:nvSpPr>
        <p:spPr>
          <a:xfrm>
            <a:off x="225461" y="877456"/>
            <a:ext cx="8918539" cy="344516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sz="1500" b="1" dirty="0" smtClean="0"/>
              <a:t>Neutron </a:t>
            </a:r>
            <a:r>
              <a:rPr lang="en-GB" sz="1500" b="1" dirty="0"/>
              <a:t>probes </a:t>
            </a:r>
            <a:r>
              <a:rPr lang="en-GB" sz="1500" dirty="0"/>
              <a:t>are </a:t>
            </a:r>
            <a:r>
              <a:rPr lang="en-GB" sz="1500" b="1" dirty="0" smtClean="0"/>
              <a:t>uniquely </a:t>
            </a:r>
            <a:r>
              <a:rPr lang="en-GB" sz="1500" b="1" dirty="0"/>
              <a:t>suited </a:t>
            </a:r>
            <a:r>
              <a:rPr lang="en-GB" sz="1500" dirty="0"/>
              <a:t>to tackle </a:t>
            </a:r>
            <a:r>
              <a:rPr lang="en-GB" sz="1500" dirty="0" smtClean="0"/>
              <a:t>many of these </a:t>
            </a:r>
            <a:r>
              <a:rPr lang="en-GB" sz="1500" dirty="0"/>
              <a:t>scientific and societal </a:t>
            </a:r>
            <a:r>
              <a:rPr lang="en-GB" sz="1500" dirty="0" smtClean="0"/>
              <a:t>challenges: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sz="1500" dirty="0" smtClean="0"/>
              <a:t>advantageous magnetic properties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sz="1500" dirty="0" smtClean="0"/>
              <a:t>Sensitivity to </a:t>
            </a:r>
            <a:r>
              <a:rPr lang="en-GB" sz="1500" dirty="0"/>
              <a:t>light elements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sz="1500" dirty="0"/>
              <a:t>possibility to investigate also big </a:t>
            </a:r>
            <a:r>
              <a:rPr lang="en-GB" sz="1500" dirty="0" smtClean="0"/>
              <a:t>samples </a:t>
            </a:r>
            <a:r>
              <a:rPr lang="is-IS" sz="1500" dirty="0" smtClean="0"/>
              <a:t>…..</a:t>
            </a:r>
            <a:endParaRPr lang="en-GB" sz="1500" dirty="0"/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GB" sz="1500" dirty="0"/>
          </a:p>
          <a:p>
            <a:pPr>
              <a:buFont typeface="Wingdings" pitchFamily="2" charset="2"/>
              <a:buChar char="Ø"/>
            </a:pPr>
            <a:endParaRPr lang="fr-FR" sz="1400" dirty="0"/>
          </a:p>
          <a:p>
            <a:endParaRPr lang="en-GB" sz="1200" b="1" dirty="0"/>
          </a:p>
          <a:p>
            <a:endParaRPr lang="fr-FR" sz="12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225460" y="236704"/>
            <a:ext cx="8727371" cy="422264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The rationale behind LENS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BC3ACD46-0E91-774A-BB56-6AFD5A2A2EB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A183EBA-8E84-1D40-83C8-D152A503FECC}" type="datetime1">
              <a:rPr lang="fr-FR" smtClean="0"/>
              <a:t>21/06/2018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C0A88A1-7B1D-A044-94E0-6B90C0BA5F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8" name="Image 6">
            <a:extLst>
              <a:ext uri="{FF2B5EF4-FFF2-40B4-BE49-F238E27FC236}">
                <a16:creationId xmlns:a16="http://schemas.microsoft.com/office/drawing/2014/main" xmlns="" id="{289A0D0B-6F6D-7A4A-BDE2-327A393386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56" r="59130" b="35539"/>
          <a:stretch/>
        </p:blipFill>
        <p:spPr>
          <a:xfrm>
            <a:off x="5959680" y="2016379"/>
            <a:ext cx="2987075" cy="2415483"/>
          </a:xfrm>
          <a:prstGeom prst="rect">
            <a:avLst/>
          </a:prstGeom>
        </p:spPr>
      </p:pic>
      <p:pic>
        <p:nvPicPr>
          <p:cNvPr id="9" name="Image 7">
            <a:extLst>
              <a:ext uri="{FF2B5EF4-FFF2-40B4-BE49-F238E27FC236}">
                <a16:creationId xmlns:a16="http://schemas.microsoft.com/office/drawing/2014/main" xmlns="" id="{2ADFD759-1EAE-DF47-BAB7-71E74B190F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618" y="2645644"/>
            <a:ext cx="4218357" cy="212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73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7"/>
          </p:nvPr>
        </p:nvSpPr>
        <p:spPr>
          <a:xfrm>
            <a:off x="225461" y="658968"/>
            <a:ext cx="7606975" cy="3663650"/>
          </a:xfrm>
        </p:spPr>
        <p:txBody>
          <a:bodyPr>
            <a:normAutofit/>
          </a:bodyPr>
          <a:lstStyle/>
          <a:p>
            <a:pPr marL="182562" lvl="1" indent="0">
              <a:lnSpc>
                <a:spcPct val="120000"/>
              </a:lnSpc>
              <a:buNone/>
            </a:pPr>
            <a:endParaRPr lang="en-GB" sz="1500" dirty="0" smtClean="0"/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1500" dirty="0" smtClean="0"/>
              <a:t>Europe </a:t>
            </a:r>
            <a:r>
              <a:rPr lang="en-GB" sz="1500" dirty="0"/>
              <a:t>has achieved </a:t>
            </a:r>
            <a:r>
              <a:rPr lang="en-GB" sz="1500" b="1" dirty="0"/>
              <a:t>global leadership </a:t>
            </a:r>
            <a:r>
              <a:rPr lang="en-GB" sz="1500" dirty="0"/>
              <a:t>in </a:t>
            </a:r>
            <a:r>
              <a:rPr lang="en-GB" sz="1500" dirty="0" smtClean="0"/>
              <a:t>the field of neutron science</a:t>
            </a:r>
            <a:endParaRPr lang="en-GB" sz="1500" dirty="0"/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1500" b="1" dirty="0" smtClean="0"/>
              <a:t>Strong cooperation within the network of European facilities will help affirming this leadership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endParaRPr lang="en-GB" sz="1500" b="1" dirty="0" smtClean="0"/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1400" i="1" dirty="0">
                <a:solidFill>
                  <a:schemeClr val="tx2"/>
                </a:solidFill>
              </a:rPr>
              <a:t>With LENS, </a:t>
            </a:r>
            <a:r>
              <a:rPr lang="en-GB" sz="1400" b="1" i="1" dirty="0">
                <a:solidFill>
                  <a:schemeClr val="tx2"/>
                </a:solidFill>
              </a:rPr>
              <a:t>the European neutron facilities declare their intention to set up this strong cooperation</a:t>
            </a:r>
            <a:r>
              <a:rPr lang="en-GB" sz="1400" i="1" dirty="0">
                <a:solidFill>
                  <a:schemeClr val="tx2"/>
                </a:solidFill>
              </a:rPr>
              <a:t> </a:t>
            </a:r>
            <a:endParaRPr lang="en-GB" sz="1400" i="1" dirty="0" smtClean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endParaRPr lang="en-GB" sz="1400" i="1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1400" dirty="0"/>
              <a:t>LENS is a strategic Consortium, in order to </a:t>
            </a:r>
            <a:r>
              <a:rPr lang="en-GB" sz="1400" b="1" dirty="0"/>
              <a:t>create an even more effective eco-system of collaborating neutron sources</a:t>
            </a:r>
            <a:r>
              <a:rPr lang="en-GB" sz="1400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en-GB" sz="1400" i="1" dirty="0">
              <a:solidFill>
                <a:schemeClr val="tx2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1500" b="1" dirty="0" smtClean="0"/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endParaRPr lang="en-GB" sz="1500" b="1" dirty="0" smtClean="0"/>
          </a:p>
          <a:p>
            <a:pPr>
              <a:buFont typeface="Wingdings" pitchFamily="2" charset="2"/>
              <a:buChar char="Ø"/>
            </a:pPr>
            <a:endParaRPr lang="fr-FR" sz="1400" dirty="0"/>
          </a:p>
          <a:p>
            <a:endParaRPr lang="en-GB" sz="1200" b="1" dirty="0"/>
          </a:p>
          <a:p>
            <a:endParaRPr lang="fr-FR" sz="12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225460" y="236704"/>
            <a:ext cx="8727371" cy="422264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Mission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BC3ACD46-0E91-774A-BB56-6AFD5A2A2EB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A183EBA-8E84-1D40-83C8-D152A503FECC}" type="datetime1">
              <a:rPr lang="fr-FR" smtClean="0"/>
              <a:t>21/06/2018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C0A88A1-7B1D-A044-94E0-6B90C0BA5F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44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927" y="594244"/>
            <a:ext cx="5917310" cy="4012737"/>
          </a:xfrm>
          <a:prstGeom prst="rect">
            <a:avLst/>
          </a:prstGeom>
        </p:spPr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CD217B1D-4DEF-7241-995A-E52CD72E8CF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(prospective) Partners in LENS 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88901D8A-5A2F-784F-B67A-13B82C5E316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82607" y="1157104"/>
            <a:ext cx="2588173" cy="221417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dirty="0">
                <a:solidFill>
                  <a:schemeClr val="tx1"/>
                </a:solidFill>
              </a:rPr>
              <a:t>LENS </a:t>
            </a:r>
            <a:r>
              <a:rPr lang="en-GB" dirty="0" smtClean="0">
                <a:solidFill>
                  <a:schemeClr val="tx1"/>
                </a:solidFill>
              </a:rPr>
              <a:t>will be </a:t>
            </a:r>
            <a:r>
              <a:rPr lang="en-GB" b="1" dirty="0">
                <a:solidFill>
                  <a:schemeClr val="tx1"/>
                </a:solidFill>
              </a:rPr>
              <a:t>open to any neutron provider in Europe </a:t>
            </a:r>
            <a:r>
              <a:rPr lang="en-GB" dirty="0">
                <a:solidFill>
                  <a:schemeClr val="tx1"/>
                </a:solidFill>
              </a:rPr>
              <a:t>running an </a:t>
            </a:r>
            <a:r>
              <a:rPr lang="en-GB" b="1" dirty="0">
                <a:solidFill>
                  <a:schemeClr val="tx1"/>
                </a:solidFill>
              </a:rPr>
              <a:t>open international user programme</a:t>
            </a:r>
            <a:r>
              <a:rPr lang="en-GB" dirty="0">
                <a:solidFill>
                  <a:schemeClr val="tx1"/>
                </a:solidFill>
              </a:rPr>
              <a:t> for the </a:t>
            </a:r>
            <a:r>
              <a:rPr lang="en-US" dirty="0">
                <a:solidFill>
                  <a:schemeClr val="tx1"/>
                </a:solidFill>
              </a:rPr>
              <a:t>majority of the </a:t>
            </a:r>
            <a:r>
              <a:rPr lang="en-US" dirty="0" err="1">
                <a:solidFill>
                  <a:schemeClr val="tx1"/>
                </a:solidFill>
              </a:rPr>
              <a:t>beamtime</a:t>
            </a:r>
            <a:r>
              <a:rPr lang="en-US" dirty="0">
                <a:solidFill>
                  <a:schemeClr val="tx1"/>
                </a:solidFill>
              </a:rPr>
              <a:t> provided </a:t>
            </a:r>
            <a:r>
              <a:rPr lang="en-GB" dirty="0">
                <a:solidFill>
                  <a:schemeClr val="tx1"/>
                </a:solidFill>
              </a:rPr>
              <a:t>and </a:t>
            </a:r>
            <a:r>
              <a:rPr lang="en-GB" b="1" dirty="0">
                <a:solidFill>
                  <a:schemeClr val="tx1"/>
                </a:solidFill>
              </a:rPr>
              <a:t>adhering to LENS’ principles</a:t>
            </a:r>
            <a:r>
              <a:rPr lang="en-GB" dirty="0">
                <a:solidFill>
                  <a:schemeClr val="tx1"/>
                </a:solidFill>
              </a:rPr>
              <a:t>. </a:t>
            </a:r>
          </a:p>
          <a:p>
            <a:endParaRPr lang="en-GB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2FF3CA52-8AE4-1F4C-8083-CE02D6537A0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1557249-7AF3-5046-8AEC-2A37E3084465}" type="datetime1">
              <a:rPr lang="fr-FR" smtClean="0"/>
              <a:t>21/06/2018</a:t>
            </a:fld>
            <a:endParaRPr lang="fr-FR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xmlns="" id="{38B4FD9C-3ED2-1943-94A6-458545DBDE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0056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xmlns="" id="{3EF5B1E9-8FE0-7E43-8D8C-748A651BF25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225461" y="1282446"/>
            <a:ext cx="8918539" cy="3266694"/>
          </a:xfrm>
        </p:spPr>
        <p:txBody>
          <a:bodyPr/>
          <a:lstStyle/>
          <a:p>
            <a:pPr lvl="0"/>
            <a:r>
              <a:rPr lang="en-GB" sz="1400" dirty="0"/>
              <a:t>Continuous </a:t>
            </a:r>
            <a:r>
              <a:rPr lang="en-GB" sz="1400" b="1" dirty="0"/>
              <a:t>improvement and adaptation of services</a:t>
            </a:r>
            <a:r>
              <a:rPr lang="en-GB" sz="1400" dirty="0"/>
              <a:t> to the needs of the user community by</a:t>
            </a:r>
            <a:endParaRPr lang="fr-FR" sz="1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400" dirty="0"/>
              <a:t>optimization of resources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400" dirty="0"/>
              <a:t>close alignment of policies among the facilities</a:t>
            </a:r>
            <a:endParaRPr lang="fr-FR" sz="1400" dirty="0"/>
          </a:p>
          <a:p>
            <a:pPr lvl="0"/>
            <a:r>
              <a:rPr lang="en-GB" sz="1400" b="1" dirty="0" smtClean="0"/>
              <a:t>Common</a:t>
            </a:r>
            <a:r>
              <a:rPr lang="en-GB" sz="1400" dirty="0" smtClean="0"/>
              <a:t> </a:t>
            </a:r>
            <a:r>
              <a:rPr lang="en-GB" sz="1400" b="1" dirty="0" smtClean="0"/>
              <a:t>representation </a:t>
            </a:r>
            <a:r>
              <a:rPr lang="en-GB" sz="1400" dirty="0"/>
              <a:t>and </a:t>
            </a:r>
            <a:r>
              <a:rPr lang="en-GB" sz="1400" b="1" dirty="0"/>
              <a:t>impact promotion</a:t>
            </a:r>
            <a:endParaRPr lang="fr-FR" sz="1400" dirty="0"/>
          </a:p>
          <a:p>
            <a:pPr lvl="0"/>
            <a:endParaRPr lang="en-GB" sz="1400" dirty="0" smtClean="0"/>
          </a:p>
          <a:p>
            <a:pPr lvl="0"/>
            <a:endParaRPr lang="en-GB" sz="1400" dirty="0"/>
          </a:p>
          <a:p>
            <a:pPr marL="0" lvl="0" indent="0">
              <a:buNone/>
            </a:pPr>
            <a:r>
              <a:rPr lang="en-GB" sz="1400" b="1" i="1" dirty="0">
                <a:solidFill>
                  <a:schemeClr val="tx2"/>
                </a:solidFill>
              </a:rPr>
              <a:t>&gt; </a:t>
            </a:r>
            <a:r>
              <a:rPr lang="en-GB" sz="1400" b="1" i="1" dirty="0" smtClean="0">
                <a:solidFill>
                  <a:schemeClr val="tx2"/>
                </a:solidFill>
              </a:rPr>
              <a:t>Forming </a:t>
            </a:r>
            <a:r>
              <a:rPr lang="en-GB" sz="1400" b="1" i="1" dirty="0">
                <a:solidFill>
                  <a:schemeClr val="tx2"/>
                </a:solidFill>
              </a:rPr>
              <a:t>a functioning ecosystem of cooperating international and national sources</a:t>
            </a:r>
            <a:endParaRPr lang="fr-FR" sz="1400" b="1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sz="1400" b="1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sz="1400" i="1" dirty="0" smtClean="0">
                <a:solidFill>
                  <a:schemeClr val="tx2"/>
                </a:solidFill>
              </a:rPr>
              <a:t>Such a </a:t>
            </a:r>
            <a:r>
              <a:rPr lang="en-GB" sz="1400" b="1" i="1" dirty="0" smtClean="0">
                <a:solidFill>
                  <a:schemeClr val="tx2"/>
                </a:solidFill>
              </a:rPr>
              <a:t>coordination is a declared priority of the European Research Area </a:t>
            </a:r>
            <a:r>
              <a:rPr lang="en-GB" sz="1400" i="1" dirty="0" smtClean="0">
                <a:solidFill>
                  <a:schemeClr val="tx2"/>
                </a:solidFill>
              </a:rPr>
              <a:t>and as well </a:t>
            </a:r>
            <a:r>
              <a:rPr lang="en-GB" sz="1400" b="1" i="1" dirty="0" smtClean="0">
                <a:solidFill>
                  <a:schemeClr val="tx2"/>
                </a:solidFill>
              </a:rPr>
              <a:t>demanded by national funding agencies as well as user organizations</a:t>
            </a:r>
            <a:endParaRPr lang="en-GB" sz="1400" b="1" i="1" dirty="0">
              <a:solidFill>
                <a:schemeClr val="tx2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DC674E53-9BA6-194C-B270-A808ADD4DD9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Principles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D2548EEB-1B4C-8B44-A277-EA536D84A1A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LENS is building on the European lead in neutron science</a:t>
            </a:r>
            <a:endParaRPr lang="fr-FR" dirty="0">
              <a:solidFill>
                <a:schemeClr val="accent1"/>
              </a:solidFill>
            </a:endParaRPr>
          </a:p>
          <a:p>
            <a:endParaRPr lang="en-GB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8F65145C-48D0-1F44-84BD-EB55F85C35E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12652BF-C61A-844E-A5BE-AA44712B2627}" type="datetime1">
              <a:rPr lang="fr-FR" smtClean="0"/>
              <a:t>21/06/2018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3B45472F-2249-4E49-97B0-4504E920A4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5375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xmlns="" id="{64B5DECA-3D56-A349-9C91-722C8527FC4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225460" y="813522"/>
            <a:ext cx="8727371" cy="3629523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20000"/>
              </a:lnSpc>
            </a:pPr>
            <a:r>
              <a:rPr lang="en-GB" sz="1600" dirty="0" smtClean="0"/>
              <a:t>P</a:t>
            </a:r>
            <a:r>
              <a:rPr lang="en-GB" sz="1600" b="1" dirty="0" smtClean="0"/>
              <a:t>romotion</a:t>
            </a:r>
            <a:endParaRPr lang="en-GB" sz="1600" b="1" dirty="0"/>
          </a:p>
          <a:p>
            <a:pPr lvl="1">
              <a:lnSpc>
                <a:spcPct val="120000"/>
              </a:lnSpc>
            </a:pPr>
            <a:r>
              <a:rPr lang="en-GB" dirty="0"/>
              <a:t>Outline the </a:t>
            </a:r>
            <a:r>
              <a:rPr lang="en-GB" b="1" dirty="0"/>
              <a:t>scientific and socio-economic impact</a:t>
            </a:r>
            <a:endParaRPr lang="fr-FR" b="1" dirty="0"/>
          </a:p>
          <a:p>
            <a:pPr lvl="1">
              <a:lnSpc>
                <a:spcPct val="120000"/>
              </a:lnSpc>
            </a:pPr>
            <a:r>
              <a:rPr lang="en-GB" dirty="0"/>
              <a:t>Coordinate the </a:t>
            </a:r>
            <a:r>
              <a:rPr lang="en-GB" b="1" dirty="0"/>
              <a:t>exchange with national and European organizations and stakeholders</a:t>
            </a:r>
            <a:endParaRPr lang="fr-FR" b="1" dirty="0"/>
          </a:p>
          <a:p>
            <a:pPr lvl="0">
              <a:lnSpc>
                <a:spcPct val="120000"/>
              </a:lnSpc>
            </a:pPr>
            <a:r>
              <a:rPr lang="en-GB" sz="1600" dirty="0"/>
              <a:t>D</a:t>
            </a:r>
            <a:r>
              <a:rPr lang="en-GB" sz="1600" b="1" dirty="0" smtClean="0"/>
              <a:t>evelopment strategies</a:t>
            </a:r>
          </a:p>
          <a:p>
            <a:pPr lvl="1">
              <a:lnSpc>
                <a:spcPct val="120000"/>
              </a:lnSpc>
            </a:pPr>
            <a:r>
              <a:rPr lang="en-GB" b="1" dirty="0" smtClean="0"/>
              <a:t>Technologies</a:t>
            </a:r>
            <a:endParaRPr lang="en-GB" b="1" dirty="0" smtClean="0"/>
          </a:p>
          <a:p>
            <a:pPr lvl="1">
              <a:lnSpc>
                <a:spcPct val="120000"/>
              </a:lnSpc>
            </a:pPr>
            <a:r>
              <a:rPr lang="en-GB" dirty="0"/>
              <a:t>Achieve greater coherence in the </a:t>
            </a:r>
            <a:r>
              <a:rPr lang="en-GB" b="1" dirty="0"/>
              <a:t>development of data management </a:t>
            </a:r>
            <a:r>
              <a:rPr lang="en-GB" dirty="0"/>
              <a:t>along FAIR principles and the promotion of Open Science </a:t>
            </a:r>
            <a:endParaRPr lang="fr-FR" dirty="0"/>
          </a:p>
          <a:p>
            <a:pPr lvl="1">
              <a:lnSpc>
                <a:spcPct val="120000"/>
              </a:lnSpc>
            </a:pPr>
            <a:r>
              <a:rPr lang="en-GB" dirty="0"/>
              <a:t>Coordinate </a:t>
            </a:r>
            <a:r>
              <a:rPr lang="en-GB" b="1" dirty="0"/>
              <a:t>training activities </a:t>
            </a:r>
            <a:r>
              <a:rPr lang="en-GB" dirty="0"/>
              <a:t>and enhance </a:t>
            </a:r>
            <a:r>
              <a:rPr lang="en-GB" b="1" dirty="0"/>
              <a:t>staff qualification</a:t>
            </a:r>
            <a:endParaRPr lang="fr-FR" dirty="0"/>
          </a:p>
          <a:p>
            <a:pPr lvl="0">
              <a:lnSpc>
                <a:spcPct val="120000"/>
              </a:lnSpc>
            </a:pPr>
            <a:r>
              <a:rPr lang="fr-FR" sz="1600" b="1" dirty="0" err="1" smtClean="0"/>
              <a:t>Users</a:t>
            </a:r>
            <a:endParaRPr lang="fr-FR" sz="1600" b="1" dirty="0"/>
          </a:p>
          <a:p>
            <a:pPr lvl="1">
              <a:lnSpc>
                <a:spcPct val="120000"/>
              </a:lnSpc>
            </a:pPr>
            <a:r>
              <a:rPr lang="en-GB" dirty="0"/>
              <a:t>Join efforts in </a:t>
            </a:r>
            <a:r>
              <a:rPr lang="en-GB" b="1" dirty="0"/>
              <a:t>expanding existing and supporting new user communities</a:t>
            </a:r>
            <a:endParaRPr lang="fr-FR" b="1" dirty="0"/>
          </a:p>
          <a:p>
            <a:pPr lvl="1">
              <a:lnSpc>
                <a:spcPct val="120000"/>
              </a:lnSpc>
            </a:pPr>
            <a:r>
              <a:rPr lang="en-GB" dirty="0"/>
              <a:t>Coordinate </a:t>
            </a:r>
            <a:r>
              <a:rPr lang="en-GB" b="1" dirty="0"/>
              <a:t>access policies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Facilitate </a:t>
            </a:r>
            <a:r>
              <a:rPr lang="en-GB" b="1" dirty="0"/>
              <a:t>industrial access and collaboration </a:t>
            </a:r>
            <a:endParaRPr lang="fr-FR" b="1" dirty="0"/>
          </a:p>
          <a:p>
            <a:pPr>
              <a:lnSpc>
                <a:spcPct val="120000"/>
              </a:lnSpc>
            </a:pPr>
            <a:endParaRPr lang="en-GB" sz="140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C3D7EE6-3E77-1A49-83ED-917B48A354C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 smtClean="0"/>
              <a:t>Specific Targets</a:t>
            </a:r>
            <a:endParaRPr lang="en-GB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24B56BE8-E964-934D-88B9-5CADC9CAB28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99D74AE-23BF-2342-BF26-1F3F28CA4BCA}" type="datetime1">
              <a:rPr lang="fr-FR" smtClean="0"/>
              <a:t>21/06/2018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69C2FA0-054E-AC46-A0CE-D79315E0D8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1762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xmlns="" id="{285B9F30-C010-2D4E-8DD3-4DA0CD40F384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en-GB" sz="1400" dirty="0"/>
              <a:t>LENS is represented by its </a:t>
            </a:r>
            <a:r>
              <a:rPr lang="en-GB" sz="1400" b="1" dirty="0"/>
              <a:t>General Assembly</a:t>
            </a:r>
            <a:r>
              <a:rPr lang="en-GB" sz="1400" dirty="0"/>
              <a:t>. Statutes and rules of procedure determine the details (to be established in 1</a:t>
            </a:r>
            <a:r>
              <a:rPr lang="en-GB" sz="1400" baseline="30000" dirty="0"/>
              <a:t>st</a:t>
            </a:r>
            <a:r>
              <a:rPr lang="en-GB" sz="1400" dirty="0"/>
              <a:t> meeting).</a:t>
            </a:r>
            <a:endParaRPr lang="fr-FR" sz="1400" dirty="0"/>
          </a:p>
          <a:p>
            <a:r>
              <a:rPr lang="en-GB" sz="1400" dirty="0"/>
              <a:t>The General Assembly meets at least twice a year and elects by simple majority a </a:t>
            </a:r>
            <a:r>
              <a:rPr lang="en-GB" sz="1400" b="1" dirty="0"/>
              <a:t>chair</a:t>
            </a:r>
            <a:r>
              <a:rPr lang="en-GB" sz="1400" dirty="0"/>
              <a:t> and </a:t>
            </a:r>
            <a:r>
              <a:rPr lang="en-GB" sz="1400" b="1" dirty="0"/>
              <a:t>vice chair </a:t>
            </a:r>
            <a:r>
              <a:rPr lang="en-GB" sz="1400" dirty="0"/>
              <a:t>among the delegates for the period of one year.</a:t>
            </a:r>
            <a:endParaRPr lang="fr-FR" sz="1400" dirty="0"/>
          </a:p>
          <a:p>
            <a:r>
              <a:rPr lang="en-GB" sz="1400" dirty="0"/>
              <a:t>The </a:t>
            </a:r>
            <a:r>
              <a:rPr lang="en-GB" sz="1400" b="1" dirty="0"/>
              <a:t>Chair may represent LENS </a:t>
            </a:r>
            <a:r>
              <a:rPr lang="en-GB" sz="1400" dirty="0"/>
              <a:t>with respect to third parties. </a:t>
            </a:r>
            <a:endParaRPr lang="fr-FR" sz="1400" dirty="0"/>
          </a:p>
          <a:p>
            <a:r>
              <a:rPr lang="en-GB" sz="1400" dirty="0"/>
              <a:t>The General Assembly agrees on actions and has recourse to </a:t>
            </a:r>
            <a:r>
              <a:rPr lang="en-GB" sz="1400" b="1" dirty="0"/>
              <a:t>standing or ad-hoc working groups </a:t>
            </a:r>
            <a:r>
              <a:rPr lang="en-GB" sz="1400" dirty="0"/>
              <a:t>(composed by members of staff of LENS) for their execution.</a:t>
            </a:r>
            <a:r>
              <a:rPr lang="fr-FR" sz="1400" dirty="0"/>
              <a:t> </a:t>
            </a:r>
            <a:endParaRPr lang="en-GB" sz="1400" dirty="0"/>
          </a:p>
          <a:p>
            <a:endParaRPr lang="en-GB" sz="160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131B7D42-E8FC-3E47-AC40-AC3D62989A5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Governance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02CF6F8D-7394-9C4D-A054-073C5EF8075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86F9BF31-DBCE-2940-A19A-B2AA257AA36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07826B1-07C8-5248-B060-CDE4B12A4CC9}" type="datetime1">
              <a:rPr lang="fr-FR" smtClean="0"/>
              <a:t>21/06/2018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7750F349-37BF-4043-BEAE-DE53FDAF01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2293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xmlns="" id="{A5939238-DC2C-2D47-8070-16546684ED2F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en-GB" sz="1400" b="1" dirty="0"/>
              <a:t>Promotion &amp; education </a:t>
            </a:r>
            <a:r>
              <a:rPr lang="en-GB" sz="1400" dirty="0"/>
              <a:t>(enlargement of user community, workshops)</a:t>
            </a:r>
          </a:p>
          <a:p>
            <a:r>
              <a:rPr lang="en-GB" sz="1400" b="1" dirty="0"/>
              <a:t>Policy compliance </a:t>
            </a:r>
            <a:r>
              <a:rPr lang="en-GB" sz="1400" dirty="0"/>
              <a:t>(charter of access, FAIR data, open data etc.)</a:t>
            </a:r>
          </a:p>
          <a:p>
            <a:r>
              <a:rPr lang="en-GB" sz="1400" b="1" dirty="0"/>
              <a:t>Synergies</a:t>
            </a:r>
            <a:r>
              <a:rPr lang="en-GB" sz="1400" dirty="0"/>
              <a:t> in technological development and operation</a:t>
            </a:r>
          </a:p>
          <a:p>
            <a:r>
              <a:rPr lang="en-GB" sz="1400" b="1" dirty="0"/>
              <a:t>Industry</a:t>
            </a:r>
            <a:r>
              <a:rPr lang="en-GB" sz="1400" dirty="0"/>
              <a:t> (access schemes, cooperation models etc.)</a:t>
            </a:r>
          </a:p>
          <a:p>
            <a:r>
              <a:rPr lang="en-GB" sz="1400" b="1" dirty="0"/>
              <a:t>Best management practices </a:t>
            </a:r>
            <a:r>
              <a:rPr lang="en-GB" sz="1400" dirty="0"/>
              <a:t>(efficiency increase, exchange on administrative procedures, tools etc., assessment based on key performance indicators etc.)</a:t>
            </a:r>
          </a:p>
          <a:p>
            <a:endParaRPr lang="en-GB" sz="140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11E0CD1-3A5A-7749-8270-CE61412B2B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Proposed working groups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0D15AB5C-384D-D34A-9B3B-AD3860A0A95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WGs with overarching thematic orientation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EE2CCA32-3C41-654A-A57D-40982EC72BE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9E7CFFF-07BD-5A4F-B48C-811FD1AC98D4}" type="datetime1">
              <a:rPr lang="fr-FR" smtClean="0"/>
              <a:t>21/06/2018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D0861BEB-A417-604E-AF73-776697613F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8557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presentation-template</Template>
  <TotalTime>2190</TotalTime>
  <Words>658</Words>
  <Application>Microsoft Macintosh PowerPoint</Application>
  <PresentationFormat>On-screen Show (16:9)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Calibri Light</vt:lpstr>
      <vt:lpstr>Courier New</vt:lpstr>
      <vt:lpstr>Verdana</vt:lpstr>
      <vt:lpstr>Wingdings</vt:lpstr>
      <vt:lpstr>Arial</vt:lpstr>
      <vt:lpstr>Thème Office</vt:lpstr>
      <vt:lpstr>League of Advanced European Neutron Sources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your attention</vt:lpstr>
    </vt:vector>
  </TitlesOfParts>
  <Company>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virginie guerard</dc:creator>
  <cp:lastModifiedBy>Microsoft Office User</cp:lastModifiedBy>
  <cp:revision>53</cp:revision>
  <cp:lastPrinted>2018-06-08T12:51:11Z</cp:lastPrinted>
  <dcterms:created xsi:type="dcterms:W3CDTF">2017-08-24T09:08:10Z</dcterms:created>
  <dcterms:modified xsi:type="dcterms:W3CDTF">2018-06-22T07:02:29Z</dcterms:modified>
</cp:coreProperties>
</file>