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91" r:id="rId4"/>
    <p:sldId id="292" r:id="rId5"/>
    <p:sldId id="293" r:id="rId6"/>
    <p:sldId id="300" r:id="rId7"/>
    <p:sldId id="294" r:id="rId8"/>
    <p:sldId id="302" r:id="rId9"/>
    <p:sldId id="295" r:id="rId10"/>
    <p:sldId id="301" r:id="rId11"/>
    <p:sldId id="303" r:id="rId1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92" autoAdjust="0"/>
    <p:restoredTop sz="94656" autoAdjust="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2018-02-15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2018-02-15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2018-02-15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2018-02-15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2018-02-15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2018-02-15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acmshankar.github.io/epicsarchiver_docs/details.html" TargetMode="External"/><Relationship Id="rId2" Type="http://schemas.openxmlformats.org/officeDocument/2006/relationships/hyperlink" Target="http://controlsystemstudi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github.com/ControlSystemStudio/cs-studio/wiki/BEAS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calepcs2017.vrws.de/papers/tupha046.pdf" TargetMode="External"/><Relationship Id="rId2" Type="http://schemas.openxmlformats.org/officeDocument/2006/relationships/hyperlink" Target="https://bitbucket.org/europeanspallationsource/ics_plc_fact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PLCs integration into the ICS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François Bellorini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ICS – HW&amp;I Group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20</a:t>
            </a:r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18-02-15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73008" cy="45259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Versioning and configuration management of PLC projects is managed with </a:t>
            </a:r>
            <a:r>
              <a:rPr lang="en-US" sz="1800" u="sng" dirty="0" err="1">
                <a:solidFill>
                  <a:schemeClr val="tx1"/>
                </a:solidFill>
              </a:rPr>
              <a:t>v</a:t>
            </a:r>
            <a:r>
              <a:rPr lang="en-US" sz="1800" u="sng" dirty="0" err="1" smtClean="0">
                <a:solidFill>
                  <a:schemeClr val="tx1"/>
                </a:solidFill>
              </a:rPr>
              <a:t>ersiondog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versiondog is a commercial software package deployed and managed by ICS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Versioning of EPICS modules is managed with Bitbucket and IOC Factory.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pic>
        <p:nvPicPr>
          <p:cNvPr id="3074" name="Picture 2" descr="https://www.versiondog.com/files/Basis/versiondog/versiondog_box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2534088" cy="273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Thank you for your attention.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5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otallyintegratedautomation.com/wp-content/uploads/2014/10/snlnovprodS71500landingp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645492" cy="242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 standard PLC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Hardware (Siemens):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Advanced controller: S7-1500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Basic controller: S7-1200.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chemeClr val="tx1"/>
                </a:solidFill>
              </a:rPr>
              <a:t>Development Software:</a:t>
            </a:r>
            <a:endParaRPr lang="en-US" b="1" u="sng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SIMATIC </a:t>
            </a:r>
            <a:r>
              <a:rPr lang="en-US" dirty="0">
                <a:solidFill>
                  <a:schemeClr val="tx1"/>
                </a:solidFill>
              </a:rPr>
              <a:t>STEP 7 Prof. </a:t>
            </a:r>
            <a:r>
              <a:rPr lang="en-US" dirty="0" smtClean="0">
                <a:solidFill>
                  <a:schemeClr val="tx1"/>
                </a:solidFill>
              </a:rPr>
              <a:t>V14 (SIEMENS TIA Portal).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48318"/>
            <a:ext cx="1224136" cy="126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SCADA </a:t>
            </a:r>
            <a:br>
              <a:rPr lang="en-US" dirty="0" smtClean="0"/>
            </a:br>
            <a:r>
              <a:rPr lang="en-US" dirty="0" smtClean="0"/>
              <a:t>(s</a:t>
            </a:r>
            <a:r>
              <a:rPr lang="en-US" dirty="0" smtClean="0"/>
              <a:t>upervisory </a:t>
            </a:r>
            <a:r>
              <a:rPr lang="en-US" dirty="0"/>
              <a:t>control and data acquisition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EPICS: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EPICS is chosen as the standard SCADA implementation for PLCs at ESS. The following EPICS components are involved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Control system studio [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link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For developing/implementing HMI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EPICS </a:t>
            </a:r>
            <a:r>
              <a:rPr lang="en-US" dirty="0">
                <a:solidFill>
                  <a:schemeClr val="tx1"/>
                </a:solidFill>
              </a:rPr>
              <a:t>Archiver </a:t>
            </a:r>
            <a:r>
              <a:rPr lang="en-US" dirty="0" smtClean="0">
                <a:solidFill>
                  <a:schemeClr val="tx1"/>
                </a:solidFill>
              </a:rPr>
              <a:t>Appliance [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link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For archiving/historian functionality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BEAST [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link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For alarm handling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852936"/>
            <a:ext cx="3204951" cy="1743263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 descr="https://github.com/ControlSystemStudio/cs-studio/wiki/BEAST/screensho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726" y="4653136"/>
            <a:ext cx="321134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16" idx="1"/>
            <a:endCxn id="6" idx="3"/>
          </p:cNvCxnSpPr>
          <p:nvPr/>
        </p:nvCxnSpPr>
        <p:spPr>
          <a:xfrm flipH="1">
            <a:off x="3563888" y="3194974"/>
            <a:ext cx="2016224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539552" y="5157192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Field Devices</a:t>
            </a:r>
          </a:p>
          <a:p>
            <a:pPr algn="ctr"/>
            <a:r>
              <a:rPr lang="en-US" b="1" dirty="0" smtClean="0"/>
              <a:t>(Sensors &amp; Actuators)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39552" y="1844824"/>
            <a:ext cx="3024336" cy="2700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PLC System: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Digital Inputs / Outputs</a:t>
            </a:r>
          </a:p>
          <a:p>
            <a:pPr algn="ctr"/>
            <a:r>
              <a:rPr lang="en-US" dirty="0" smtClean="0"/>
              <a:t>Analog Input / Outputs</a:t>
            </a:r>
          </a:p>
          <a:p>
            <a:pPr algn="ctr"/>
            <a:r>
              <a:rPr lang="en-US" dirty="0"/>
              <a:t>Pneumatic valve panel</a:t>
            </a:r>
            <a:endParaRPr lang="en-US" dirty="0" smtClean="0"/>
          </a:p>
          <a:p>
            <a:pPr algn="ctr"/>
            <a:r>
              <a:rPr lang="en-US" dirty="0" smtClean="0"/>
              <a:t>Freq. Converter (Drive)</a:t>
            </a:r>
          </a:p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smtClean="0"/>
              <a:t>(see </a:t>
            </a:r>
            <a:r>
              <a:rPr lang="fi-FI" b="1" dirty="0" smtClean="0"/>
              <a:t>ESS</a:t>
            </a:r>
            <a:r>
              <a:rPr lang="fi-FI" b="1" dirty="0"/>
              <a:t>-</a:t>
            </a:r>
            <a:r>
              <a:rPr lang="fi-FI" b="1" dirty="0" smtClean="0"/>
              <a:t>0101132)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flipV="1">
            <a:off x="2051720" y="4545124"/>
            <a:ext cx="0" cy="6120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580112" y="2762926"/>
            <a:ext cx="30243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Industrial PC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580112" y="1844824"/>
            <a:ext cx="30243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Virtualized PC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10" idx="1"/>
            <a:endCxn id="6" idx="3"/>
          </p:cNvCxnSpPr>
          <p:nvPr/>
        </p:nvCxnSpPr>
        <p:spPr>
          <a:xfrm flipH="1">
            <a:off x="3563888" y="2276872"/>
            <a:ext cx="2016224" cy="918102"/>
          </a:xfrm>
          <a:prstGeom prst="straightConnector1">
            <a:avLst/>
          </a:prstGeom>
          <a:ln w="38100">
            <a:solidFill>
              <a:srgbClr val="00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936" y="4194954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EPICS for integration of PLC systems into the ICS will run on PC-class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Many of these EPICS instances will be run on virtual machines in the ICS control system data center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4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/>
          <p:cNvCxnSpPr>
            <a:stCxn id="12" idx="0"/>
          </p:cNvCxnSpPr>
          <p:nvPr/>
        </p:nvCxnSpPr>
        <p:spPr>
          <a:xfrm flipV="1">
            <a:off x="5184068" y="2424189"/>
            <a:ext cx="1764196" cy="3237059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3593643" y="3645024"/>
            <a:ext cx="2016224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568108" y="3216277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PLC-project_2.ap14</a:t>
            </a:r>
            <a:endParaRPr lang="en-US" b="1" i="1" dirty="0"/>
          </a:p>
        </p:txBody>
      </p:sp>
      <p:sp>
        <p:nvSpPr>
          <p:cNvPr id="16" name="Rounded Rectangle 15"/>
          <p:cNvSpPr/>
          <p:nvPr/>
        </p:nvSpPr>
        <p:spPr>
          <a:xfrm>
            <a:off x="5609867" y="3212976"/>
            <a:ext cx="30243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EPICS IOC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58822" y="5301208"/>
            <a:ext cx="936104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HMI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0" y="5661248"/>
            <a:ext cx="12241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Archive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450638" y="5301208"/>
            <a:ext cx="1224136" cy="52205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Alarms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624228" y="4088546"/>
            <a:ext cx="220104" cy="1212662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092280" y="4088546"/>
            <a:ext cx="927747" cy="1224136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5184068" y="4077072"/>
            <a:ext cx="1261160" cy="1584176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4244827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The EPICS implementation is a highly distributed control system. Many (</a:t>
            </a:r>
            <a:r>
              <a:rPr lang="sv-SE" sz="1600" dirty="0" err="1" smtClean="0"/>
              <a:t>hundreds</a:t>
            </a:r>
            <a:r>
              <a:rPr lang="sv-SE" sz="1600" dirty="0" smtClean="0"/>
              <a:t>) of EPICS IOC (Input/Output Controller) will be running to control different subsystems in the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The archiving function will be centralized </a:t>
            </a:r>
            <a:endParaRPr lang="sv-SE" sz="1600" dirty="0"/>
          </a:p>
        </p:txBody>
      </p:sp>
      <p:cxnSp>
        <p:nvCxnSpPr>
          <p:cNvPr id="15" name="Straight Arrow Connector 14"/>
          <p:cNvCxnSpPr>
            <a:stCxn id="21" idx="1"/>
          </p:cNvCxnSpPr>
          <p:nvPr/>
        </p:nvCxnSpPr>
        <p:spPr>
          <a:xfrm flipH="1">
            <a:off x="3539514" y="1988840"/>
            <a:ext cx="2016224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13979" y="1560093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PLC-project_1.ap14</a:t>
            </a:r>
            <a:endParaRPr lang="en-US" b="1" i="1" dirty="0"/>
          </a:p>
        </p:txBody>
      </p:sp>
      <p:sp>
        <p:nvSpPr>
          <p:cNvPr id="21" name="Rounded Rectangle 20"/>
          <p:cNvSpPr/>
          <p:nvPr/>
        </p:nvSpPr>
        <p:spPr>
          <a:xfrm>
            <a:off x="5555738" y="1556792"/>
            <a:ext cx="30243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EPICS IOC</a:t>
            </a:r>
            <a:endParaRPr lang="en-US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5574624" y="2636912"/>
            <a:ext cx="936104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HMI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376236" y="2636912"/>
            <a:ext cx="1224136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Alarms</a:t>
            </a:r>
            <a:endParaRPr lang="en-US" b="1" dirty="0"/>
          </a:p>
        </p:txBody>
      </p:sp>
      <p:cxnSp>
        <p:nvCxnSpPr>
          <p:cNvPr id="25" name="Straight Arrow Connector 24"/>
          <p:cNvCxnSpPr>
            <a:stCxn id="22" idx="0"/>
          </p:cNvCxnSpPr>
          <p:nvPr/>
        </p:nvCxnSpPr>
        <p:spPr>
          <a:xfrm flipV="1">
            <a:off x="6042676" y="2432362"/>
            <a:ext cx="289052" cy="204550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</p:cNvCxnSpPr>
          <p:nvPr/>
        </p:nvCxnSpPr>
        <p:spPr>
          <a:xfrm flipH="1" flipV="1">
            <a:off x="7450638" y="2432362"/>
            <a:ext cx="537666" cy="204550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H="1">
            <a:off x="3563888" y="1988840"/>
            <a:ext cx="2016224" cy="0"/>
          </a:xfrm>
          <a:prstGeom prst="straightConnector1">
            <a:avLst/>
          </a:prstGeom>
          <a:ln w="38100">
            <a:solidFill>
              <a:srgbClr val="00FF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563888" y="2276872"/>
            <a:ext cx="2016224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Data exchange depends on: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EPICS driver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s7plc, Modbus TCP, s7nodave</a:t>
            </a:r>
            <a:r>
              <a:rPr lang="en-US" i="1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communication supported by the PLC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Standard ICS configuration: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Modbus TCP: from IOC to PLC (</a:t>
            </a:r>
            <a:r>
              <a:rPr lang="en-US" i="1" dirty="0" err="1" smtClean="0">
                <a:solidFill>
                  <a:schemeClr val="tx1"/>
                </a:solidFill>
              </a:rPr>
              <a:t>EPICtoPLC.db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s7plc: from PLC to IOC (</a:t>
            </a:r>
            <a:r>
              <a:rPr lang="en-US" i="1" dirty="0" err="1" smtClean="0">
                <a:solidFill>
                  <a:schemeClr val="tx1"/>
                </a:solidFill>
              </a:rPr>
              <a:t>PLCtoEPICS.db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538353" y="1704109"/>
            <a:ext cx="30243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PLCproject.ap14</a:t>
            </a:r>
            <a:endParaRPr lang="en-US" b="1" i="1" dirty="0"/>
          </a:p>
        </p:txBody>
      </p:sp>
      <p:sp>
        <p:nvSpPr>
          <p:cNvPr id="16" name="Rounded Rectangle 15"/>
          <p:cNvSpPr/>
          <p:nvPr/>
        </p:nvSpPr>
        <p:spPr>
          <a:xfrm>
            <a:off x="5580112" y="1700808"/>
            <a:ext cx="3024336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IOC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07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Integration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6561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PLC integration workflow is automated to some degree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workflow relies on ICS software components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Naming service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Controls Configuration Database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IOC Factory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Rounded Rectangle 4"/>
          <p:cNvSpPr/>
          <p:nvPr/>
        </p:nvSpPr>
        <p:spPr>
          <a:xfrm>
            <a:off x="3203848" y="2564904"/>
            <a:ext cx="1968501" cy="806398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CCDB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1484784"/>
            <a:ext cx="1968501" cy="806398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Name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868144" y="3645024"/>
            <a:ext cx="1968501" cy="806398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IOC Factory</a:t>
            </a:r>
            <a:endParaRPr lang="en-US" sz="2800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619672" y="2291182"/>
            <a:ext cx="1584176" cy="676921"/>
          </a:xfrm>
          <a:prstGeom prst="bentConnector3">
            <a:avLst>
              <a:gd name="adj1" fmla="val -506"/>
            </a:avLst>
          </a:prstGeom>
          <a:ln w="28575">
            <a:solidFill>
              <a:srgbClr val="33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283968" y="3371302"/>
            <a:ext cx="1584176" cy="676921"/>
          </a:xfrm>
          <a:prstGeom prst="bentConnector3">
            <a:avLst>
              <a:gd name="adj1" fmla="val -506"/>
            </a:avLst>
          </a:prstGeom>
          <a:ln w="28575">
            <a:solidFill>
              <a:srgbClr val="33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2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58417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IOC Factory automatically creates a startup script from information in the CCDB for the EPICS IOC containing variables to interact with the PLC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PLC variables are accessed via the IOC for control, display and </a:t>
            </a:r>
            <a:r>
              <a:rPr lang="en-US" sz="2000" dirty="0" smtClean="0">
                <a:solidFill>
                  <a:schemeClr val="tx1"/>
                </a:solidFill>
              </a:rPr>
              <a:t>archiving (SCADA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Integration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7" name="Rounded Rectangle 6"/>
          <p:cNvSpPr/>
          <p:nvPr/>
        </p:nvSpPr>
        <p:spPr>
          <a:xfrm>
            <a:off x="3430290" y="3212976"/>
            <a:ext cx="1968501" cy="806398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IOC Factory</a:t>
            </a:r>
            <a:endParaRPr lang="en-US" sz="2800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835696" y="2939254"/>
            <a:ext cx="1584176" cy="676921"/>
          </a:xfrm>
          <a:prstGeom prst="bentConnector3">
            <a:avLst>
              <a:gd name="adj1" fmla="val -506"/>
            </a:avLst>
          </a:prstGeom>
          <a:ln w="28575">
            <a:solidFill>
              <a:srgbClr val="33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flipH="1">
            <a:off x="5398791" y="2939253"/>
            <a:ext cx="1584176" cy="676921"/>
          </a:xfrm>
          <a:prstGeom prst="bentConnector3">
            <a:avLst>
              <a:gd name="adj1" fmla="val -506"/>
            </a:avLst>
          </a:prstGeom>
          <a:ln w="28575">
            <a:solidFill>
              <a:srgbClr val="33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51445" y="2132856"/>
            <a:ext cx="1968501" cy="806398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Configuration from CCDB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2991992" cy="149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>
            <a:stCxn id="7" idx="2"/>
          </p:cNvCxnSpPr>
          <p:nvPr/>
        </p:nvCxnSpPr>
        <p:spPr>
          <a:xfrm flipH="1">
            <a:off x="4414540" y="4019374"/>
            <a:ext cx="1" cy="633762"/>
          </a:xfrm>
          <a:prstGeom prst="straightConnector1">
            <a:avLst/>
          </a:prstGeom>
          <a:ln w="28575">
            <a:solidFill>
              <a:srgbClr val="33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1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PLC Factory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ICS is using the PLC Factory tool [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link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is PLC Factory?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PLC Factory is a python script that consumes pre-defined properties of  devices registered in CCDB to generate files according to templates.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PLC Factory is always used together with CCDB.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What does ICS do with PLC Factory?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main purpose of PLC Factory is to </a:t>
            </a:r>
            <a:r>
              <a:rPr lang="en-US" sz="2000" u="sng" dirty="0" smtClean="0">
                <a:solidFill>
                  <a:schemeClr val="tx1"/>
                </a:solidFill>
              </a:rPr>
              <a:t>provide matching variables </a:t>
            </a:r>
            <a:r>
              <a:rPr lang="en-US" sz="2000" dirty="0" smtClean="0">
                <a:solidFill>
                  <a:schemeClr val="tx1"/>
                </a:solidFill>
              </a:rPr>
              <a:t>between PLC and EPICS database (using templates and a small PLC code library) from a single definition file.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It generates matching files used by the IOC and by the PLC software.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[See also G</a:t>
            </a:r>
            <a:r>
              <a:rPr lang="en-US" sz="1400" dirty="0">
                <a:solidFill>
                  <a:schemeClr val="tx1"/>
                </a:solidFill>
              </a:rPr>
              <a:t>. Ulm ICALEPCS2017: 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ttp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://icalepcs2017.vrws.de/papers/tupha046.pdf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1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2553</TotalTime>
  <Words>502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PLCs integration into the ICS</vt:lpstr>
      <vt:lpstr>ESS standard PLC equipment</vt:lpstr>
      <vt:lpstr>SCADA  (supervisory control and data acquisition )</vt:lpstr>
      <vt:lpstr>Hardware</vt:lpstr>
      <vt:lpstr>Software</vt:lpstr>
      <vt:lpstr>Data Exchange</vt:lpstr>
      <vt:lpstr>PLC Integration workflow</vt:lpstr>
      <vt:lpstr>PLC Integration workflow</vt:lpstr>
      <vt:lpstr>PLC Factory </vt:lpstr>
      <vt:lpstr>Data management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François Bellorini</cp:lastModifiedBy>
  <cp:revision>167</cp:revision>
  <cp:lastPrinted>2017-03-27T12:26:19Z</cp:lastPrinted>
  <dcterms:created xsi:type="dcterms:W3CDTF">2013-10-29T16:05:10Z</dcterms:created>
  <dcterms:modified xsi:type="dcterms:W3CDTF">2018-02-15T10:23:01Z</dcterms:modified>
</cp:coreProperties>
</file>